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66" r:id="rId3"/>
    <p:sldMasterId id="2147483675" r:id="rId4"/>
    <p:sldMasterId id="2147483684" r:id="rId5"/>
    <p:sldMasterId id="2147483693" r:id="rId6"/>
  </p:sldMasterIdLst>
  <p:notesMasterIdLst>
    <p:notesMasterId r:id="rId37"/>
  </p:notesMasterIdLst>
  <p:sldIdLst>
    <p:sldId id="288" r:id="rId7"/>
    <p:sldId id="289" r:id="rId8"/>
    <p:sldId id="290" r:id="rId9"/>
    <p:sldId id="291" r:id="rId10"/>
    <p:sldId id="262" r:id="rId11"/>
    <p:sldId id="265" r:id="rId12"/>
    <p:sldId id="292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61" r:id="rId35"/>
    <p:sldId id="263" r:id="rId36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072"/>
    <a:srgbClr val="003366"/>
    <a:srgbClr val="2AA283"/>
    <a:srgbClr val="036464"/>
    <a:srgbClr val="0191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88140" autoAdjust="0"/>
  </p:normalViewPr>
  <p:slideViewPr>
    <p:cSldViewPr snapToGrid="0">
      <p:cViewPr varScale="1">
        <p:scale>
          <a:sx n="64" d="100"/>
          <a:sy n="64" d="100"/>
        </p:scale>
        <p:origin x="9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1553350B-0790-49E0-8BA2-B6A89C0F146C}" type="datetimeFigureOut">
              <a:rPr lang="fa-IR" smtClean="0"/>
              <a:t>21/04/1448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AA693827-DA1E-4E4B-B95B-75C87FEFEB3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22291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رعایت الزامات و نقشه‌ی فضاهای فیزیکی      - تأییدیه‌ی معتبر از مراکز ذی‌صلاح را داشته باشد.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به علت وجود خطرات پرتوها و به منظور حفظ ایمنی بیماران/همراهان/کارکنان، فضای فیزیکی این بخش باید مستقل باشد.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علائم هشداردهنده با توجه به وسعت بخش تهیه و در قسمت‌هایی که در معرض دید بیماران/همراهان/کارکنان ‌باشد، مورد توجه قرار گیرد.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چراغ‌های هشداردهنده به منظور آگاه‌سازی بیماران، همراهان و کارکنان از وجود اشعه، با هدف کاهش مخاطرات مرتبط </a:t>
            </a:r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2288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در صورت نیاز به احیای قلبی-ریوی، بیمار باید بلافاصله از منطقه چهار (اتاق مگنت) به منطقه سه (اتاق ریکاوری) منتقل شود.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ورود تیم احیا به اتاق مگنت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با وسایل شخصی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ممنوع است.</a:t>
            </a: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63251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ابلاغ مسئول فیزیک بهداشت مطابق با «ضوابط دریافت تأییدیه مجوز کار با اشعه در مراکز پرتو تشخیصی»- آگاهی مسئول فیزیک بهداشت از شرح وظایف محوله طبق ضوابط -انجام وظایف محوله طبق ضوابط توسط مسئول فیزیک بهداشت- عدم پذیرش مسئولیت     هم‌زمان بیش از یک مرکز تصویربرداری و حضور حداکثری در شیفت‌های فعال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مطابق با دستورالعمل «ضوابط دریافت تأییدیه مجوز کار با اشعه در مراکز پرتو تشخیصی» ۲۱ شرح وظیفه برای مسئول فیزیک بهداشت تدوین شده که آگاهی، پیگیری و اجرای دقیق تمامی آن‌ها برای وی الزامی می‌باشد.</a:t>
            </a:r>
          </a:p>
          <a:p>
            <a:pPr marL="171450" marR="0" lvl="0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تفسیر نتایج اندازه‌گیری‌ها و برنامه‌ریزی به‌منظور کاهش پرتوگیری به حداقل موجه قابل دستیابی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Low As Reasonably Achievable 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 تهیه و تدوین و آموزش دستورالعمل ها علی الخصوص مربوط به جلوگیری از پرتوگیری ناخواسته خانم‌های باردار (بیماران/ همکاران)</a:t>
            </a: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324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45720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پایش عملکرد واحد تصویربرداری بر اساس لیست خدمات قابل ارائه و گزارش خدمات ارائه نشده </a:t>
            </a: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به تیم رهبری و مدیریت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             - </a:t>
            </a:r>
            <a:r>
              <a:rPr kumimoji="0" lang="ar-SA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شناسایی، تحلیل و بررسی علل انجام نشدن این خدمات</a:t>
            </a:r>
            <a:endParaRPr kumimoji="0" lang="fa-I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  </a:t>
            </a:r>
            <a:r>
              <a:rPr kumimoji="0" lang="ar-S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منظور از خدمات انجام نشده، خدماتی است که با توجه به پروانه‌ی بهره‌برداری و نوع فعالیت/گرایش بیمارستان، انجام آن در حیطه‌ی فعالیت بخش تصویربرداری می‌باشد؛ اما بخش تصویربرداری به دلیل موانع ساختاری، کمبود تجهیزات، منابع انسانی، </a:t>
            </a:r>
            <a:r>
              <a:rPr kumimoji="0" lang="fa-I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 </a:t>
            </a:r>
            <a:r>
              <a:rPr kumimoji="0" lang="ar-SA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پیچیده و زمان‌بر بودن پروسیجر، وزن بالای بیماران و... این خدمات را به بیماران اورژانسی، بستری و سرپایی ارائه نمی‌کند.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+mn-cs"/>
            </a:endParaRPr>
          </a:p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13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2650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</a:t>
            </a: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توضیحات ارائه شده در خصوص آمادگی‌های قبل از انجام پروسیجرهای مختلف، باید به گونه‌ای باشد که برای تمامی بیماران (به‌ویژه افراد بی‌سواد/کم‌سواد، سالمندان و کسانی که به زبان رایج منطقه مسلط نیستند) واضح، روشن و قابل درک باشد</a:t>
            </a:r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.</a:t>
            </a:r>
          </a:p>
          <a:p>
            <a:pPr marL="171450" indent="-171450" algn="r" rtl="1">
              <a:buFontTx/>
              <a:buChar char="-"/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اطلاع‌رسانی و آموزش‌های لازم در خصوص نحوه‌ی آماده‌سازی بیماران برای پروسیجرهای مختلف تصویربرداری با محوریت مسئول فنی بخش تصویربرداری در بخش‌های بالینی برنامه‌ریزی و انجام شود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14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03540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/>
              <a:t>- </a:t>
            </a:r>
            <a:r>
              <a:rPr lang="fa-IR" baseline="0" dirty="0"/>
              <a:t> </a:t>
            </a:r>
            <a:r>
              <a:rPr kumimoji="0" lang="ar-S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ارائه آموزش‌های لازم به بیماران در خصوص اثرات احتمالی دارو و مراقبت‌های لازم پس از انجام تصویربرداری توسط پزشک/کارکنان فنی و نیز بررسی اثربخشی آن ضروری است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.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15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31210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تدوین دستورالعمل «مراقبت ایمن در تصویربرداری» و آگاهی و اقدام کارکنان بخش‌های بالینی و تصویربرداری بر اساس آن توصیه می‌گردد.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171450" marR="0" indent="-17145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ar-SA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به منظور حفظ ایمنی و جلوگیری از خطاهای احتمالی، شناسایی بیمار در هر یک از مراحل ضروری است</a:t>
            </a:r>
            <a:r>
              <a:rPr lang="fa-IR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.</a:t>
            </a: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fa-IR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  </a:t>
            </a:r>
            <a:r>
              <a:rPr lang="ar-SA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ضروری است در خصوص بیماران/مراجعین سرپایی که فاقد دستبند شناسایی هستند شناسه‌های نام، نام خانوادگی، نام پدر و سال تولد (سن) از بیمار/مراجعه‌کننده پرسیده شده با مشخصات بیمار در دستور درخواست تصویربرداری تطبیق داده شود.</a:t>
            </a:r>
            <a:endParaRPr lang="en-US" sz="105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0" marR="0" indent="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18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1239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457200" lvl="0" indent="-342900" algn="just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ابلاغ مصوبه‌ی کمیته به بخش تصویربرداری و بخش‌های بالینی در خصوص حداکثر مهلت زمان انجام و گزارش نتایج تصویربرداری اورژانسی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20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59987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</a:t>
            </a: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انتظار می‌رود برنامه‌ای مشخص به صورت مدون با همکاری کارشناسان فنی و تحت‌نظر مسئول فنی بخش تصویربرداری با در نظر گرفتن حداقل‌هایی از جمله شناسایی و بررسی عوامل تأثیرگذار بر کیفیت تصاویر، اولویت‌بندی شده و پس از بررسی عدم انطباق‌ها، اقدامات اصلاحی با هدف رفع نواقص و جلوگیری از بروز مجدد به عمل آید.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</a:t>
            </a:r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 </a:t>
            </a: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نتایج اقدامات و مصوبات باید به تمام کارکنان فنی بخش برای اجرا، اطلاع‌رسانی گردد.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0" marR="0" algn="just" rtl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</a:t>
            </a:r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- </a:t>
            </a: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فرد صاحب صلاحیت فردی است که با شرح وظایف مشخص از سوی مسئول فنی بخش تصویربرداری تعیین می‌شود.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22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44564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45720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لیست موارد بحرانی تصویربرداری با اجماع متخصصین بالینی و پاراکلینیک مربوطه تدوین می‌شود.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0" marR="45720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این لیست توسط مسئول فنی تصویربرداری در کمیته‌ی مرتبط پیشنهاد شده و پس از تصویب به تمامی بخش‌های بالینی (اعم از بستری و سرپایی) و تصویربرداری ابلاغ می‌گردد.</a:t>
            </a:r>
            <a:endParaRPr lang="fa-IR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B Nazanin" panose="00000400000000000000" pitchFamily="2" charset="-78"/>
            </a:endParaRPr>
          </a:p>
          <a:p>
            <a:pPr marL="0" marR="45720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 ضروری است آموزش‌های لازم با هدف شناسایی به‌موقع و مدیریت موارد بحرانی، برای تمامی کارکنان فنی تدوین و اجرا گردد.</a:t>
            </a:r>
            <a:endParaRPr lang="en-US" sz="11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r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23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72560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ar-SA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از روش چهار مرحله‌ای زیر به منظور برقراری چرخه کامل و مطمئن انتقال صحیح اطلاعات درست، بین کارکنان پاراکلینیک و کادر بالینی و نیز بین کارکنان بالین (اعم از پزشک و پرستار) استفاده شو</a:t>
            </a:r>
            <a:r>
              <a:rPr lang="fa-IR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د.</a:t>
            </a:r>
            <a:r>
              <a:rPr lang="en-US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B Nazanin" panose="00000400000000000000" pitchFamily="2" charset="-78"/>
              </a:rPr>
              <a:t>.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3827-DA1E-4E4B-B95B-75C87FEFEB3D}" type="slidenum">
              <a:rPr lang="fa-IR" smtClean="0"/>
              <a:t>24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39273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59697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538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6755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3609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2150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3318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8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3198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452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0027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876792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62163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23499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61425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84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93480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04064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64404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40528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762701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0374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744211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09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286138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3186712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840197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062945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602042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883461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4615668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48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258700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658598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0646609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8412645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9667547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350137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09364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413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122084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A37A-0D49-CFA5-428E-DEAF8BBC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5" y="6381750"/>
            <a:ext cx="47625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2E7F7-01FA-8BCD-7924-6058812D6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525"/>
            <a:ext cx="10515600" cy="720725"/>
          </a:xfrm>
        </p:spPr>
        <p:txBody>
          <a:bodyPr anchor="b">
            <a:normAutofit/>
          </a:bodyPr>
          <a:lstStyle>
            <a:lvl1pPr algn="ctr">
              <a:defRPr lang="fa-IR" sz="3600" kern="1200" dirty="0">
                <a:solidFill>
                  <a:schemeClr val="bg1"/>
                </a:solidFill>
                <a:latin typeface="+mj-lt"/>
                <a:ea typeface="+mj-ea"/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179F2-4B1C-0E19-FD53-53F349D69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1066800"/>
            <a:ext cx="11220450" cy="4705350"/>
          </a:xfrm>
        </p:spPr>
        <p:txBody>
          <a:bodyPr>
            <a:normAutofit/>
          </a:bodyPr>
          <a:lstStyle>
            <a:lvl1pPr marL="0" indent="0" algn="r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4682652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11562-74E5-69F0-90B4-56E4F9D1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B75E-24F6-ADF3-2317-4282C87D0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C286A-BC59-55ED-3A17-9BFF6657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197" y="6341403"/>
            <a:ext cx="438150" cy="5016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2183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703C-1C51-90BE-3713-E8FB5FCC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625"/>
            <a:ext cx="10515600" cy="631825"/>
          </a:xfrm>
        </p:spPr>
        <p:txBody>
          <a:bodyPr anchor="b">
            <a:normAutofit/>
          </a:bodyPr>
          <a:lstStyle>
            <a:lvl1pPr>
              <a:defRPr sz="3600"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5333C-D9A2-3C62-C385-0D3161F2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550" y="1084263"/>
            <a:ext cx="11106150" cy="4783137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B1C4-2722-2AF1-C369-459A320D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3674" y="6359524"/>
            <a:ext cx="542926" cy="361951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750973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AA03C-6DC3-3914-A60B-563FAAC3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AC9E1-3872-DB45-F18F-E70B44D41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D5575-2A93-C602-3422-D512D399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81467"/>
            <a:ext cx="5181600" cy="5195496"/>
          </a:xfrm>
        </p:spPr>
        <p:txBody>
          <a:bodyPr>
            <a:normAutofit/>
          </a:bodyPr>
          <a:lstStyle>
            <a:lvl1pPr>
              <a:defRPr sz="3000">
                <a:cs typeface="B Nazanin" panose="00000400000000000000" pitchFamily="2" charset="-78"/>
              </a:defRPr>
            </a:lvl1pPr>
            <a:lvl2pPr>
              <a:defRPr sz="3000">
                <a:cs typeface="B Nazanin" panose="00000400000000000000" pitchFamily="2" charset="-78"/>
              </a:defRPr>
            </a:lvl2pPr>
            <a:lvl3pPr>
              <a:defRPr sz="3000">
                <a:cs typeface="B Nazanin" panose="00000400000000000000" pitchFamily="2" charset="-78"/>
              </a:defRPr>
            </a:lvl3pPr>
            <a:lvl4pPr>
              <a:defRPr sz="3000">
                <a:cs typeface="B Nazanin" panose="00000400000000000000" pitchFamily="2" charset="-78"/>
              </a:defRPr>
            </a:lvl4pPr>
            <a:lvl5pPr>
              <a:defRPr sz="30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724A6-7F9B-41F7-7DE7-5B38C3FD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5100" y="6372225"/>
            <a:ext cx="4826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335406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AB2FB-ECB9-A6C6-750F-29B32465A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5555"/>
            <a:ext cx="10515600" cy="1325563"/>
          </a:xfrm>
        </p:spPr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9202-72B4-6084-5857-7D097F2E3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21B2A-793B-319D-75AE-051D09E42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6F15-1CEA-D865-D88D-E9F4A2BB8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3600" b="1">
                <a:cs typeface="B Zar" panose="00000400000000000000" pitchFamily="2" charset="-7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B34E6-2426-3013-6B61-8BC26B7B7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800">
                <a:cs typeface="B Nazanin" panose="00000400000000000000" pitchFamily="2" charset="-78"/>
              </a:defRPr>
            </a:lvl3pPr>
            <a:lvl4pPr>
              <a:defRPr sz="2800">
                <a:cs typeface="B Nazanin" panose="00000400000000000000" pitchFamily="2" charset="-78"/>
              </a:defRPr>
            </a:lvl4pPr>
            <a:lvl5pPr>
              <a:defRPr sz="2800"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42D27-1293-01D9-A683-5BF5467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0501" y="6389008"/>
            <a:ext cx="446314" cy="365125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481879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48D-646B-E508-86BB-CEF080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9CA9-17A7-7B6A-031B-C5639888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3285" y="6356350"/>
            <a:ext cx="478971" cy="365125"/>
          </a:xfrm>
        </p:spPr>
        <p:txBody>
          <a:bodyPr/>
          <a:lstStyle>
            <a:lvl1pPr>
              <a:defRPr sz="1600" b="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531812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D6167-8D21-A4F5-8544-F8B50CD5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07" y="6299200"/>
            <a:ext cx="571500" cy="558800"/>
          </a:xfrm>
        </p:spPr>
        <p:txBody>
          <a:bodyPr/>
          <a:lstStyle>
            <a:lvl1pPr algn="ctr" rtl="1"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15ACF2-EB3D-C7BB-0930-1564456706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179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313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D2CD-F85A-2D43-9B09-34B5BD086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bg2">
                    <a:lumMod val="10000"/>
                  </a:schemeClr>
                </a:solidFill>
                <a:cs typeface="B Zar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657A-D084-FDC1-1703-89B317A73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cs typeface="B Nazanin" panose="00000400000000000000" pitchFamily="2" charset="-78"/>
              </a:defRPr>
            </a:lvl1pPr>
            <a:lvl2pPr>
              <a:defRPr sz="2800">
                <a:cs typeface="B Nazanin" panose="00000400000000000000" pitchFamily="2" charset="-78"/>
              </a:defRPr>
            </a:lvl2pPr>
            <a:lvl3pPr>
              <a:defRPr sz="2400">
                <a:cs typeface="B Nazanin" panose="00000400000000000000" pitchFamily="2" charset="-78"/>
              </a:defRPr>
            </a:lvl3pPr>
            <a:lvl4pPr>
              <a:defRPr sz="2000">
                <a:cs typeface="B Nazanin" panose="00000400000000000000" pitchFamily="2" charset="-78"/>
              </a:defRPr>
            </a:lvl4pPr>
            <a:lvl5pPr>
              <a:defRPr sz="2000">
                <a:cs typeface="B Nazanin" panose="00000400000000000000" pitchFamily="2" charset="-7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D1002-968A-A8D2-EF61-EEC3BDC5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cs typeface="B Nazanin" panose="00000400000000000000" pitchFamily="2" charset="-7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95FF6-1B1D-EF95-D02E-C5A6F43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057" y="6389007"/>
            <a:ext cx="435429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cs typeface="B Titr" panose="00000700000000000000" pitchFamily="2" charset="-78"/>
              </a:defRPr>
            </a:lvl1pPr>
          </a:lstStyle>
          <a:p>
            <a:fld id="{84DA71B7-0A2A-431D-8F26-0B99C1A40EA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0814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147572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284321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428448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274647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254797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3A8DB-274B-AE8F-6EA9-510AE642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930" y="1127184"/>
            <a:ext cx="11612136" cy="4920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EDCED-670A-1B14-6729-008D9B99B8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5870E-E54A-498C-AAB0-27FCB9BD108E}" type="datetime8">
              <a:rPr lang="fa-IR" smtClean="0"/>
              <a:t>03 اُكتبر 26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F2C20-9604-07F0-250F-EE453A58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0650-1C8B-DAC0-DBF7-BE06E3E96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A71B7-0A2A-431D-8F26-0B99C1A40EAA}" type="slidenum">
              <a:rPr lang="fa-IR" smtClean="0"/>
              <a:t>‹#›</a:t>
            </a:fld>
            <a:endParaRPr lang="fa-IR"/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D5E032D9-59AC-C84E-646C-04874AC4EC23}"/>
              </a:ext>
            </a:extLst>
          </p:cNvPr>
          <p:cNvGrpSpPr/>
          <p:nvPr userDrawn="1"/>
        </p:nvGrpSpPr>
        <p:grpSpPr>
          <a:xfrm>
            <a:off x="-1" y="6150284"/>
            <a:ext cx="12192001" cy="748867"/>
            <a:chOff x="0" y="-38100"/>
            <a:chExt cx="5071460" cy="426842"/>
          </a:xfrm>
          <a:effectLst>
            <a:glow rad="152400">
              <a:schemeClr val="accent3">
                <a:satMod val="175000"/>
                <a:alpha val="8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stA="56000" endPos="37000" dir="5400000" sy="-100000" algn="bl" rotWithShape="0"/>
          </a:effectLst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6EDCDE1-E953-2CE8-1013-3E6915938B9E}"/>
                </a:ext>
              </a:extLst>
            </p:cNvPr>
            <p:cNvSpPr/>
            <p:nvPr/>
          </p:nvSpPr>
          <p:spPr>
            <a:xfrm>
              <a:off x="0" y="0"/>
              <a:ext cx="5071460" cy="38874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20D44">
                    <a:alpha val="79500"/>
                  </a:srgbClr>
                </a:gs>
                <a:gs pos="100000">
                  <a:srgbClr val="007946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4960E775-B18C-3120-28B6-719570F518FA}"/>
                </a:ext>
              </a:extLst>
            </p:cNvPr>
            <p:cNvSpPr txBox="1"/>
            <p:nvPr/>
          </p:nvSpPr>
          <p:spPr>
            <a:xfrm>
              <a:off x="0" y="-38100"/>
              <a:ext cx="5071460" cy="426842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3">
            <a:extLst>
              <a:ext uri="{FF2B5EF4-FFF2-40B4-BE49-F238E27FC236}">
                <a16:creationId xmlns:a16="http://schemas.microsoft.com/office/drawing/2014/main" id="{970275EA-EDDC-D3B0-7675-6F6A856AE947}"/>
              </a:ext>
            </a:extLst>
          </p:cNvPr>
          <p:cNvSpPr/>
          <p:nvPr userDrawn="1"/>
        </p:nvSpPr>
        <p:spPr>
          <a:xfrm>
            <a:off x="11454987" y="6244174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70742" h="738003">
                <a:moveTo>
                  <a:pt x="0" y="0"/>
                </a:moveTo>
                <a:lnTo>
                  <a:pt x="770742" y="0"/>
                </a:lnTo>
                <a:lnTo>
                  <a:pt x="770742" y="738003"/>
                </a:lnTo>
                <a:lnTo>
                  <a:pt x="0" y="73800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b="-319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402D5E0-667E-CFE6-AA48-89549655D420}"/>
              </a:ext>
            </a:extLst>
          </p:cNvPr>
          <p:cNvSpPr/>
          <p:nvPr userDrawn="1"/>
        </p:nvSpPr>
        <p:spPr>
          <a:xfrm>
            <a:off x="54842" y="6258239"/>
            <a:ext cx="652315" cy="599761"/>
          </a:xfrm>
          <a:custGeom>
            <a:avLst/>
            <a:gdLst/>
            <a:ahLst/>
            <a:cxnLst/>
            <a:rect l="l" t="t" r="r" b="b"/>
            <a:pathLst>
              <a:path w="753502" h="775725">
                <a:moveTo>
                  <a:pt x="0" y="0"/>
                </a:moveTo>
                <a:lnTo>
                  <a:pt x="753502" y="0"/>
                </a:lnTo>
                <a:lnTo>
                  <a:pt x="753502" y="775725"/>
                </a:lnTo>
                <a:lnTo>
                  <a:pt x="0" y="775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CF50F370-DC00-165F-25D1-820FDED213BF}"/>
              </a:ext>
            </a:extLst>
          </p:cNvPr>
          <p:cNvSpPr txBox="1"/>
          <p:nvPr userDrawn="1"/>
        </p:nvSpPr>
        <p:spPr>
          <a:xfrm>
            <a:off x="2596043" y="6255228"/>
            <a:ext cx="877680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919"/>
              </a:lnSpc>
            </a:pPr>
            <a:r>
              <a:rPr lang="ar-EG" sz="1800" b="1" dirty="0">
                <a:solidFill>
                  <a:srgbClr val="FFFFFF"/>
                </a:solidFill>
                <a:latin typeface="XM Yekan Bold"/>
                <a:ea typeface="XM Yekan Bold"/>
                <a:cs typeface="B Traffic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615C65C-EA8F-EEE0-18EF-ED72A3679300}"/>
              </a:ext>
            </a:extLst>
          </p:cNvPr>
          <p:cNvSpPr/>
          <p:nvPr userDrawn="1"/>
        </p:nvSpPr>
        <p:spPr>
          <a:xfrm>
            <a:off x="466725" y="173384"/>
            <a:ext cx="11258550" cy="636950"/>
          </a:xfrm>
          <a:prstGeom prst="roundRect">
            <a:avLst/>
          </a:prstGeom>
          <a:solidFill>
            <a:srgbClr val="244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28C601-C8A7-58DA-5CB8-22E2B23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80616"/>
            <a:ext cx="10515600" cy="621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عنوان</a:t>
            </a:r>
          </a:p>
        </p:txBody>
      </p:sp>
    </p:spTree>
    <p:extLst>
      <p:ext uri="{BB962C8B-B14F-4D97-AF65-F5344CB8AC3E}">
        <p14:creationId xmlns:p14="http://schemas.microsoft.com/office/powerpoint/2010/main" val="159130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</p:sldLayoutIdLst>
  <p:hf hdr="0" ftr="0" dt="0"/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B Titr" panose="00000700000000000000" pitchFamily="2" charset="-78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000" kern="1200">
          <a:solidFill>
            <a:srgbClr val="002060"/>
          </a:solidFill>
          <a:latin typeface="+mn-lt"/>
          <a:ea typeface="+mn-ea"/>
          <a:cs typeface="B Nazanin" panose="000004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5.jpg"/><Relationship Id="rId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32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png"/><Relationship Id="rId7" Type="http://schemas.openxmlformats.org/officeDocument/2006/relationships/image" Target="../media/image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8.png"/><Relationship Id="rId4" Type="http://schemas.openxmlformats.org/officeDocument/2006/relationships/image" Target="../media/image9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772B-61F2-4230-CBF4-C47A94D6C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CE02D-A275-68C3-4DF1-CB7BA893C7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842682A-366A-F74F-0FF8-48185DA6B5BA}"/>
              </a:ext>
            </a:extLst>
          </p:cNvPr>
          <p:cNvSpPr/>
          <p:nvPr/>
        </p:nvSpPr>
        <p:spPr>
          <a:xfrm>
            <a:off x="-396688" y="-211257"/>
            <a:ext cx="12192000" cy="6949169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05" b="-170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B4CC4F8D-6931-FF63-73B4-6237E89AC0AB}"/>
              </a:ext>
            </a:extLst>
          </p:cNvPr>
          <p:cNvGrpSpPr/>
          <p:nvPr/>
        </p:nvGrpSpPr>
        <p:grpSpPr>
          <a:xfrm>
            <a:off x="3802840" y="6053768"/>
            <a:ext cx="8385870" cy="543864"/>
            <a:chOff x="0" y="0"/>
            <a:chExt cx="3132451" cy="235946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42BEEDE9-D453-AD1B-C7C0-02BCC422361E}"/>
                </a:ext>
              </a:extLst>
            </p:cNvPr>
            <p:cNvSpPr/>
            <p:nvPr/>
          </p:nvSpPr>
          <p:spPr>
            <a:xfrm>
              <a:off x="0" y="0"/>
              <a:ext cx="3132451" cy="235946"/>
            </a:xfrm>
            <a:custGeom>
              <a:avLst/>
              <a:gdLst/>
              <a:ahLst/>
              <a:cxnLst/>
              <a:rect l="l" t="t" r="r" b="b"/>
              <a:pathLst>
                <a:path w="3132451" h="235946">
                  <a:moveTo>
                    <a:pt x="0" y="0"/>
                  </a:moveTo>
                  <a:lnTo>
                    <a:pt x="3132451" y="0"/>
                  </a:lnTo>
                  <a:lnTo>
                    <a:pt x="3132451" y="235946"/>
                  </a:lnTo>
                  <a:lnTo>
                    <a:pt x="0" y="235946"/>
                  </a:ln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B9D15088-1018-F746-643F-27FD5B0F092C}"/>
                </a:ext>
              </a:extLst>
            </p:cNvPr>
            <p:cNvSpPr txBox="1"/>
            <p:nvPr/>
          </p:nvSpPr>
          <p:spPr>
            <a:xfrm>
              <a:off x="0" y="-38100"/>
              <a:ext cx="3132451" cy="274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0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Freeform 6">
            <a:extLst>
              <a:ext uri="{FF2B5EF4-FFF2-40B4-BE49-F238E27FC236}">
                <a16:creationId xmlns:a16="http://schemas.microsoft.com/office/drawing/2014/main" id="{80AB6DC1-5FD5-3B86-E0A8-6B02B53C39A1}"/>
              </a:ext>
            </a:extLst>
          </p:cNvPr>
          <p:cNvSpPr/>
          <p:nvPr/>
        </p:nvSpPr>
        <p:spPr>
          <a:xfrm>
            <a:off x="-178136" y="5123198"/>
            <a:ext cx="3627170" cy="2130285"/>
          </a:xfrm>
          <a:custGeom>
            <a:avLst/>
            <a:gdLst/>
            <a:ahLst/>
            <a:cxnLst/>
            <a:rect l="l" t="t" r="r" b="b"/>
            <a:pathLst>
              <a:path w="6595621" h="3585619">
                <a:moveTo>
                  <a:pt x="0" y="0"/>
                </a:moveTo>
                <a:lnTo>
                  <a:pt x="6595621" y="0"/>
                </a:lnTo>
                <a:lnTo>
                  <a:pt x="6595621" y="3585620"/>
                </a:lnTo>
                <a:lnTo>
                  <a:pt x="0" y="3585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FC1580CD-251C-2F2A-5A1B-D0B5458FCDA6}"/>
              </a:ext>
            </a:extLst>
          </p:cNvPr>
          <p:cNvSpPr txBox="1"/>
          <p:nvPr/>
        </p:nvSpPr>
        <p:spPr>
          <a:xfrm>
            <a:off x="825301" y="-1282500"/>
            <a:ext cx="2189055" cy="221554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6">
            <a:extLst>
              <a:ext uri="{FF2B5EF4-FFF2-40B4-BE49-F238E27FC236}">
                <a16:creationId xmlns:a16="http://schemas.microsoft.com/office/drawing/2014/main" id="{91A44C76-7719-5E3A-7B98-2B7E04474AC9}"/>
              </a:ext>
            </a:extLst>
          </p:cNvPr>
          <p:cNvGrpSpPr/>
          <p:nvPr/>
        </p:nvGrpSpPr>
        <p:grpSpPr>
          <a:xfrm>
            <a:off x="10949879" y="4368777"/>
            <a:ext cx="2477662" cy="2302219"/>
            <a:chOff x="0" y="0"/>
            <a:chExt cx="812800" cy="812800"/>
          </a:xfrm>
        </p:grpSpPr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C1D771EE-A9E2-6F05-EB27-3817629FC3F7}"/>
                </a:ext>
              </a:extLst>
            </p:cNvPr>
            <p:cNvSpPr/>
            <p:nvPr/>
          </p:nvSpPr>
          <p:spPr>
            <a:xfrm>
              <a:off x="23596" y="23596"/>
              <a:ext cx="765609" cy="765609"/>
            </a:xfrm>
            <a:custGeom>
              <a:avLst/>
              <a:gdLst/>
              <a:ahLst/>
              <a:cxnLst/>
              <a:rect l="l" t="t" r="r" b="b"/>
              <a:pathLst>
                <a:path w="765609" h="765609">
                  <a:moveTo>
                    <a:pt x="435507" y="29107"/>
                  </a:moveTo>
                  <a:lnTo>
                    <a:pt x="736501" y="330101"/>
                  </a:lnTo>
                  <a:cubicBezTo>
                    <a:pt x="765608" y="359208"/>
                    <a:pt x="765608" y="406400"/>
                    <a:pt x="736501" y="435507"/>
                  </a:cubicBezTo>
                  <a:lnTo>
                    <a:pt x="435507" y="736501"/>
                  </a:lnTo>
                  <a:cubicBezTo>
                    <a:pt x="406400" y="765608"/>
                    <a:pt x="359208" y="765608"/>
                    <a:pt x="330101" y="736501"/>
                  </a:cubicBezTo>
                  <a:lnTo>
                    <a:pt x="29107" y="435507"/>
                  </a:lnTo>
                  <a:cubicBezTo>
                    <a:pt x="0" y="406400"/>
                    <a:pt x="0" y="359208"/>
                    <a:pt x="29107" y="330101"/>
                  </a:cubicBezTo>
                  <a:lnTo>
                    <a:pt x="330101" y="29107"/>
                  </a:lnTo>
                  <a:cubicBezTo>
                    <a:pt x="359208" y="0"/>
                    <a:pt x="406400" y="0"/>
                    <a:pt x="435507" y="29107"/>
                  </a:cubicBezTo>
                  <a:close/>
                </a:path>
              </a:pathLst>
            </a:custGeom>
            <a:solidFill>
              <a:srgbClr val="41A64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791667A3-2F53-B6BE-B3C8-F43BCB380C14}"/>
              </a:ext>
            </a:extLst>
          </p:cNvPr>
          <p:cNvGrpSpPr/>
          <p:nvPr/>
        </p:nvGrpSpPr>
        <p:grpSpPr>
          <a:xfrm>
            <a:off x="11047204" y="-206569"/>
            <a:ext cx="2302721" cy="2353058"/>
            <a:chOff x="0" y="0"/>
            <a:chExt cx="812800" cy="812800"/>
          </a:xfrm>
        </p:grpSpPr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DD10649A-8513-9C75-22B9-485201C19287}"/>
                </a:ext>
              </a:extLst>
            </p:cNvPr>
            <p:cNvSpPr/>
            <p:nvPr/>
          </p:nvSpPr>
          <p:spPr>
            <a:xfrm>
              <a:off x="24581" y="24581"/>
              <a:ext cx="763637" cy="763637"/>
            </a:xfrm>
            <a:custGeom>
              <a:avLst/>
              <a:gdLst/>
              <a:ahLst/>
              <a:cxnLst/>
              <a:rect l="l" t="t" r="r" b="b"/>
              <a:pathLst>
                <a:path w="763637" h="763637">
                  <a:moveTo>
                    <a:pt x="436723" y="30323"/>
                  </a:moveTo>
                  <a:lnTo>
                    <a:pt x="733315" y="326915"/>
                  </a:lnTo>
                  <a:cubicBezTo>
                    <a:pt x="763638" y="357238"/>
                    <a:pt x="763638" y="406400"/>
                    <a:pt x="733315" y="436723"/>
                  </a:cubicBezTo>
                  <a:lnTo>
                    <a:pt x="436723" y="733315"/>
                  </a:lnTo>
                  <a:cubicBezTo>
                    <a:pt x="406400" y="763638"/>
                    <a:pt x="357238" y="763638"/>
                    <a:pt x="326915" y="733315"/>
                  </a:cubicBezTo>
                  <a:lnTo>
                    <a:pt x="30323" y="436723"/>
                  </a:lnTo>
                  <a:cubicBezTo>
                    <a:pt x="0" y="406400"/>
                    <a:pt x="0" y="357238"/>
                    <a:pt x="30323" y="326915"/>
                  </a:cubicBezTo>
                  <a:lnTo>
                    <a:pt x="326915" y="30323"/>
                  </a:lnTo>
                  <a:cubicBezTo>
                    <a:pt x="357238" y="0"/>
                    <a:pt x="406400" y="0"/>
                    <a:pt x="436723" y="30323"/>
                  </a:cubicBezTo>
                  <a:close/>
                </a:path>
              </a:pathLst>
            </a:custGeom>
            <a:solidFill>
              <a:srgbClr val="171347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Freeform 20">
            <a:extLst>
              <a:ext uri="{FF2B5EF4-FFF2-40B4-BE49-F238E27FC236}">
                <a16:creationId xmlns:a16="http://schemas.microsoft.com/office/drawing/2014/main" id="{28091E52-C27B-5EAE-5D58-5C4CFF79A3B6}"/>
              </a:ext>
            </a:extLst>
          </p:cNvPr>
          <p:cNvSpPr/>
          <p:nvPr/>
        </p:nvSpPr>
        <p:spPr>
          <a:xfrm>
            <a:off x="7057792" y="482540"/>
            <a:ext cx="1725808" cy="1983629"/>
          </a:xfrm>
          <a:custGeom>
            <a:avLst/>
            <a:gdLst/>
            <a:ahLst/>
            <a:cxnLst/>
            <a:rect l="l" t="t" r="r" b="b"/>
            <a:pathLst>
              <a:path w="3113876" h="3933041">
                <a:moveTo>
                  <a:pt x="0" y="0"/>
                </a:moveTo>
                <a:lnTo>
                  <a:pt x="3113876" y="0"/>
                </a:lnTo>
                <a:lnTo>
                  <a:pt x="3113876" y="3933041"/>
                </a:lnTo>
                <a:lnTo>
                  <a:pt x="0" y="39330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71C89A7B-FB75-369C-9381-720210EEBE8A}"/>
              </a:ext>
            </a:extLst>
          </p:cNvPr>
          <p:cNvSpPr txBox="1"/>
          <p:nvPr/>
        </p:nvSpPr>
        <p:spPr>
          <a:xfrm>
            <a:off x="1919828" y="2787867"/>
            <a:ext cx="8119805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Lalezar"/>
                <a:ea typeface="Lalezar"/>
                <a:cs typeface="Nazanin" panose="00000400000000000000" pitchFamily="2" charset="-78"/>
                <a:sym typeface="Lalezar"/>
                <a:rtl/>
              </a:rPr>
              <a:t>دوره آموزشی بازآموزی 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Lalezar"/>
                <a:ea typeface="Lalezar"/>
                <a:cs typeface="B Nazanin" panose="00000400000000000000" pitchFamily="2" charset="-78"/>
                <a:sym typeface="Lalezar"/>
                <a:rtl/>
              </a:rPr>
              <a:t>ارزیابان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A481DABB-A93D-D7E1-156F-FF2128457215}"/>
              </a:ext>
            </a:extLst>
          </p:cNvPr>
          <p:cNvSpPr txBox="1"/>
          <p:nvPr/>
        </p:nvSpPr>
        <p:spPr>
          <a:xfrm>
            <a:off x="2285194" y="4331340"/>
            <a:ext cx="745047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1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M Yekan"/>
                <a:ea typeface="XM Yekan"/>
                <a:cs typeface="B Titr" panose="00000700000000000000" pitchFamily="2" charset="-78"/>
                <a:sym typeface="XM Yekan"/>
                <a:rtl/>
              </a:rPr>
              <a:t>مدرس : دکتر الهام موسوی نسب</a:t>
            </a:r>
            <a:endParaRPr kumimoji="0" lang="ar-EG" sz="20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M Yekan"/>
              <a:ea typeface="XM Yekan"/>
              <a:cs typeface="B Titr" panose="00000700000000000000" pitchFamily="2" charset="-78"/>
              <a:sym typeface="XM Yekan"/>
              <a:rtl/>
            </a:endParaRP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4CC67B4B-27A7-E159-844B-B83F7BC8628C}"/>
              </a:ext>
            </a:extLst>
          </p:cNvPr>
          <p:cNvSpPr txBox="1"/>
          <p:nvPr/>
        </p:nvSpPr>
        <p:spPr>
          <a:xfrm>
            <a:off x="3904930" y="6046377"/>
            <a:ext cx="7476512" cy="467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XM Yekan Bold"/>
                <a:ea typeface="XM Yekan Bold"/>
                <a:cs typeface="B Yekan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B6C61B6D-9BFE-4A0F-B09B-E5DC25056120}"/>
              </a:ext>
            </a:extLst>
          </p:cNvPr>
          <p:cNvSpPr txBox="1"/>
          <p:nvPr/>
        </p:nvSpPr>
        <p:spPr>
          <a:xfrm>
            <a:off x="2285194" y="3206009"/>
            <a:ext cx="7513230" cy="798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67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محور: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 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تصویر برداری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BC343684-B34E-6810-2554-A258EFC40BF4}"/>
              </a:ext>
            </a:extLst>
          </p:cNvPr>
          <p:cNvSpPr txBox="1"/>
          <p:nvPr/>
        </p:nvSpPr>
        <p:spPr>
          <a:xfrm>
            <a:off x="2285194" y="5313402"/>
            <a:ext cx="7621612" cy="509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M Yekan"/>
                <a:ea typeface="XM Yekan"/>
                <a:cs typeface="B Titr" panose="00000700000000000000" pitchFamily="2" charset="-78"/>
                <a:sym typeface="XM Yekan"/>
                <a:rtl/>
              </a:rPr>
              <a:t>تاریخ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M Yekan"/>
                <a:ea typeface="XM Yekan"/>
                <a:cs typeface="B Titr" panose="00000700000000000000" pitchFamily="2" charset="-78"/>
                <a:sym typeface="XM Yekan"/>
                <a:rtl/>
              </a:rPr>
              <a:t>: 1405/07/12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M Yekan"/>
              <a:ea typeface="XM Yekan"/>
              <a:cs typeface="B Titr" panose="00000700000000000000" pitchFamily="2" charset="-78"/>
              <a:sym typeface="XM Yekan"/>
              <a:rtl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25FBEA15-5DAF-815B-5784-6993212B05D5}"/>
              </a:ext>
            </a:extLst>
          </p:cNvPr>
          <p:cNvSpPr/>
          <p:nvPr/>
        </p:nvSpPr>
        <p:spPr>
          <a:xfrm>
            <a:off x="360384" y="3472130"/>
            <a:ext cx="2908428" cy="2600449"/>
          </a:xfrm>
          <a:custGeom>
            <a:avLst/>
            <a:gdLst/>
            <a:ahLst/>
            <a:cxnLst/>
            <a:rect l="l" t="t" r="r" b="b"/>
            <a:pathLst>
              <a:path w="748463" h="748463">
                <a:moveTo>
                  <a:pt x="446081" y="39681"/>
                </a:moveTo>
                <a:lnTo>
                  <a:pt x="708781" y="302381"/>
                </a:lnTo>
                <a:cubicBezTo>
                  <a:pt x="748463" y="342062"/>
                  <a:pt x="748463" y="406400"/>
                  <a:pt x="708781" y="446081"/>
                </a:cubicBezTo>
                <a:lnTo>
                  <a:pt x="446081" y="708781"/>
                </a:lnTo>
                <a:cubicBezTo>
                  <a:pt x="406400" y="748463"/>
                  <a:pt x="342062" y="748463"/>
                  <a:pt x="302381" y="708781"/>
                </a:cubicBezTo>
                <a:lnTo>
                  <a:pt x="39681" y="446081"/>
                </a:lnTo>
                <a:cubicBezTo>
                  <a:pt x="0" y="406400"/>
                  <a:pt x="0" y="342062"/>
                  <a:pt x="39681" y="302381"/>
                </a:cubicBezTo>
                <a:lnTo>
                  <a:pt x="302381" y="39681"/>
                </a:lnTo>
                <a:cubicBezTo>
                  <a:pt x="342062" y="0"/>
                  <a:pt x="406400" y="0"/>
                  <a:pt x="446081" y="39681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DB1A4C22-7E86-0A12-8EAA-B65CDE2E12F3}"/>
              </a:ext>
            </a:extLst>
          </p:cNvPr>
          <p:cNvSpPr txBox="1"/>
          <p:nvPr/>
        </p:nvSpPr>
        <p:spPr>
          <a:xfrm>
            <a:off x="1937756" y="3617332"/>
            <a:ext cx="2072722" cy="198561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0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97035D62-F323-91B1-2331-404A8203B41B}"/>
              </a:ext>
            </a:extLst>
          </p:cNvPr>
          <p:cNvSpPr/>
          <p:nvPr/>
        </p:nvSpPr>
        <p:spPr>
          <a:xfrm>
            <a:off x="353088" y="1304880"/>
            <a:ext cx="2877976" cy="2600707"/>
          </a:xfrm>
          <a:custGeom>
            <a:avLst/>
            <a:gdLst/>
            <a:ahLst/>
            <a:cxnLst/>
            <a:rect l="l" t="t" r="r" b="b"/>
            <a:pathLst>
              <a:path w="753115" h="753115">
                <a:moveTo>
                  <a:pt x="443213" y="36813"/>
                </a:moveTo>
                <a:lnTo>
                  <a:pt x="716303" y="309903"/>
                </a:lnTo>
                <a:cubicBezTo>
                  <a:pt x="753115" y="346716"/>
                  <a:pt x="753115" y="406401"/>
                  <a:pt x="716303" y="443213"/>
                </a:cubicBezTo>
                <a:lnTo>
                  <a:pt x="443213" y="716303"/>
                </a:lnTo>
                <a:cubicBezTo>
                  <a:pt x="406401" y="753115"/>
                  <a:pt x="346716" y="753115"/>
                  <a:pt x="309903" y="716303"/>
                </a:cubicBezTo>
                <a:lnTo>
                  <a:pt x="36813" y="443213"/>
                </a:lnTo>
                <a:cubicBezTo>
                  <a:pt x="0" y="406401"/>
                  <a:pt x="0" y="346716"/>
                  <a:pt x="36813" y="309903"/>
                </a:cubicBezTo>
                <a:lnTo>
                  <a:pt x="309903" y="36813"/>
                </a:lnTo>
                <a:cubicBezTo>
                  <a:pt x="346716" y="0"/>
                  <a:pt x="406401" y="0"/>
                  <a:pt x="443213" y="36813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B02CF3F2-7125-DE61-F598-F7D02778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DA71B7-0A2A-431D-8F26-0B99C1A40EAA}" type="slidenum">
              <a:rPr kumimoji="0" lang="fa-IR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a-I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50EAA6-51BD-FB7F-D30E-6253769729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766" y="415484"/>
            <a:ext cx="2065051" cy="206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6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368B00E-D743-1F62-A697-EE0C3F00CBE4}"/>
              </a:ext>
            </a:extLst>
          </p:cNvPr>
          <p:cNvGrpSpPr/>
          <p:nvPr/>
        </p:nvGrpSpPr>
        <p:grpSpPr>
          <a:xfrm rot="-5400000">
            <a:off x="10404654" y="-407829"/>
            <a:ext cx="540533" cy="2521318"/>
            <a:chOff x="0" y="0"/>
            <a:chExt cx="234306" cy="1338006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2A347307-D9F5-16A5-B1E6-23CDF9B055C9}"/>
                </a:ext>
              </a:extLst>
            </p:cNvPr>
            <p:cNvSpPr/>
            <p:nvPr/>
          </p:nvSpPr>
          <p:spPr>
            <a:xfrm>
              <a:off x="0" y="0"/>
              <a:ext cx="234306" cy="1338006"/>
            </a:xfrm>
            <a:custGeom>
              <a:avLst/>
              <a:gdLst/>
              <a:ahLst/>
              <a:cxnLst/>
              <a:rect l="l" t="t" r="r" b="b"/>
              <a:pathLst>
                <a:path w="234306" h="1338006">
                  <a:moveTo>
                    <a:pt x="117153" y="0"/>
                  </a:moveTo>
                  <a:lnTo>
                    <a:pt x="117153" y="0"/>
                  </a:lnTo>
                  <a:cubicBezTo>
                    <a:pt x="181855" y="0"/>
                    <a:pt x="234306" y="52451"/>
                    <a:pt x="234306" y="117153"/>
                  </a:cubicBezTo>
                  <a:lnTo>
                    <a:pt x="234306" y="1220853"/>
                  </a:lnTo>
                  <a:cubicBezTo>
                    <a:pt x="234306" y="1285555"/>
                    <a:pt x="181855" y="1338006"/>
                    <a:pt x="117153" y="1338006"/>
                  </a:cubicBezTo>
                  <a:lnTo>
                    <a:pt x="117153" y="1338006"/>
                  </a:lnTo>
                  <a:cubicBezTo>
                    <a:pt x="52451" y="1338006"/>
                    <a:pt x="0" y="1285555"/>
                    <a:pt x="0" y="1220853"/>
                  </a:cubicBezTo>
                  <a:lnTo>
                    <a:pt x="0" y="117153"/>
                  </a:lnTo>
                  <a:cubicBezTo>
                    <a:pt x="0" y="52451"/>
                    <a:pt x="52451" y="0"/>
                    <a:pt x="117153" y="0"/>
                  </a:cubicBez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06E91160-0E09-D3F5-FD50-F2449D63CD2B}"/>
                </a:ext>
              </a:extLst>
            </p:cNvPr>
            <p:cNvSpPr txBox="1"/>
            <p:nvPr/>
          </p:nvSpPr>
          <p:spPr>
            <a:xfrm>
              <a:off x="0" y="-38100"/>
              <a:ext cx="234306" cy="1376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30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" name="Freeform 6">
            <a:extLst>
              <a:ext uri="{FF2B5EF4-FFF2-40B4-BE49-F238E27FC236}">
                <a16:creationId xmlns:a16="http://schemas.microsoft.com/office/drawing/2014/main" id="{60981B73-9EC5-6FC8-980C-35B714B11AA8}"/>
              </a:ext>
            </a:extLst>
          </p:cNvPr>
          <p:cNvSpPr/>
          <p:nvPr/>
        </p:nvSpPr>
        <p:spPr>
          <a:xfrm>
            <a:off x="326571" y="362828"/>
            <a:ext cx="9055035" cy="5794233"/>
          </a:xfrm>
          <a:custGeom>
            <a:avLst/>
            <a:gdLst/>
            <a:ahLst/>
            <a:cxnLst/>
            <a:rect l="l" t="t" r="r" b="b"/>
            <a:pathLst>
              <a:path w="11366620" h="7941997">
                <a:moveTo>
                  <a:pt x="0" y="0"/>
                </a:moveTo>
                <a:lnTo>
                  <a:pt x="11366620" y="0"/>
                </a:lnTo>
                <a:lnTo>
                  <a:pt x="11366620" y="7941997"/>
                </a:lnTo>
                <a:lnTo>
                  <a:pt x="0" y="7941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t="-42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C2BF08A-7697-40A7-3A08-CCE0D304E770}"/>
              </a:ext>
            </a:extLst>
          </p:cNvPr>
          <p:cNvSpPr/>
          <p:nvPr/>
        </p:nvSpPr>
        <p:spPr>
          <a:xfrm>
            <a:off x="11094050" y="103260"/>
            <a:ext cx="1038273" cy="241006"/>
          </a:xfrm>
          <a:custGeom>
            <a:avLst/>
            <a:gdLst/>
            <a:ahLst/>
            <a:cxnLst/>
            <a:rect l="l" t="t" r="r" b="b"/>
            <a:pathLst>
              <a:path w="1038273" h="259568">
                <a:moveTo>
                  <a:pt x="0" y="0"/>
                </a:moveTo>
                <a:lnTo>
                  <a:pt x="1038274" y="0"/>
                </a:lnTo>
                <a:lnTo>
                  <a:pt x="1038274" y="259568"/>
                </a:lnTo>
                <a:lnTo>
                  <a:pt x="0" y="259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2E0B5649-0EE2-7608-7C90-046D785AE97F}"/>
              </a:ext>
            </a:extLst>
          </p:cNvPr>
          <p:cNvSpPr txBox="1"/>
          <p:nvPr/>
        </p:nvSpPr>
        <p:spPr>
          <a:xfrm>
            <a:off x="3028481" y="428888"/>
            <a:ext cx="5863592" cy="3531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9" marR="0" lvl="1" indent="-345439" algn="r" defTabSz="914400" rtl="1" eaLnBrk="1" fontAlgn="auto" latinLnBrk="0" hangingPunct="1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ar-EG" sz="28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سوابق علمی</a:t>
            </a:r>
            <a:endParaRPr kumimoji="0" lang="fa-IR" sz="28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  <a:p>
            <a:pPr marL="690879" marR="0" lvl="1" indent="-345439" algn="just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دکترای اقتصاد سلامت</a:t>
            </a:r>
          </a:p>
          <a:p>
            <a:pPr marL="690879" marR="0" lvl="1" indent="-345439" algn="just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کارشناس ارشد آموزش پزشکی</a:t>
            </a: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کارشناس پرستاری</a:t>
            </a: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ar-EG" sz="16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2E2D5D88-080C-9F7F-328C-2912722C07B1}"/>
              </a:ext>
            </a:extLst>
          </p:cNvPr>
          <p:cNvSpPr txBox="1"/>
          <p:nvPr/>
        </p:nvSpPr>
        <p:spPr>
          <a:xfrm>
            <a:off x="661307" y="2939144"/>
            <a:ext cx="8349588" cy="2054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9" marR="0" lvl="1" indent="-345439" algn="r" defTabSz="914400" rtl="1" eaLnBrk="1" fontAlgn="auto" latinLnBrk="0" hangingPunct="1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ar-EG" sz="28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سوابق اجرایی</a:t>
            </a:r>
            <a:endParaRPr kumimoji="0" lang="fa-IR" sz="28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معاون اجرایی دفتر بازرسی و مدیریت عملکرد وزارت بهداشت، درمان و آموزش پزشکی</a:t>
            </a: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 رییس اداره ارزیابی عملکرد دفتر بازرسی و مدیریت عملکرد وزارت بهداشت، درمان و آموزش پزشکی</a:t>
            </a:r>
          </a:p>
          <a:p>
            <a:pPr marL="690879" marR="0" lvl="1" indent="-345439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a-IR" sz="1600" b="0" i="0" u="none" strike="noStrike" kern="1200" cap="none" spc="0" normalizeH="0" baseline="0" noProof="0" dirty="0">
                <a:ln>
                  <a:noFill/>
                </a:ln>
                <a:solidFill>
                  <a:srgbClr val="1B294A"/>
                </a:solidFill>
                <a:effectLst/>
                <a:uLnTx/>
                <a:uFillTx/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جانشین مدیر پرستاری (سوپروایزر ارشد) بیمارستان فوق تخصصی کودکان مفید</a:t>
            </a:r>
            <a:endParaRPr kumimoji="0" lang="ar-EG" sz="2800" b="0" i="0" u="none" strike="noStrike" kern="1200" cap="none" spc="0" normalizeH="0" baseline="0" noProof="0" dirty="0">
              <a:ln>
                <a:noFill/>
              </a:ln>
              <a:solidFill>
                <a:srgbClr val="1B294A"/>
              </a:solidFill>
              <a:effectLst/>
              <a:uLnTx/>
              <a:uFillTx/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54867524-2A6E-C635-DE90-860E4E6A6CD9}"/>
              </a:ext>
            </a:extLst>
          </p:cNvPr>
          <p:cNvSpPr txBox="1"/>
          <p:nvPr/>
        </p:nvSpPr>
        <p:spPr>
          <a:xfrm>
            <a:off x="9599545" y="544114"/>
            <a:ext cx="2013642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1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B Titr" panose="00000700000000000000" pitchFamily="2" charset="-78"/>
                <a:sym typeface="Open Sans Bold"/>
                <a:rtl/>
              </a:rPr>
              <a:t>سوابق </a:t>
            </a:r>
            <a:r>
              <a: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Open Sans Bold"/>
                <a:cs typeface="B Titr" panose="00000700000000000000" pitchFamily="2" charset="-78"/>
                <a:sym typeface="Open Sans Bold"/>
                <a:rtl/>
              </a:rPr>
              <a:t>مدرس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Bold"/>
              <a:ea typeface="Open Sans Bold"/>
              <a:cs typeface="B Titr" panose="00000700000000000000" pitchFamily="2" charset="-78"/>
              <a:sym typeface="Open Sans Bold"/>
              <a:rtl/>
            </a:endParaRP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AE68BAC2-2805-16BF-A30B-F6E646688EDF}"/>
              </a:ext>
            </a:extLst>
          </p:cNvPr>
          <p:cNvSpPr txBox="1"/>
          <p:nvPr/>
        </p:nvSpPr>
        <p:spPr>
          <a:xfrm>
            <a:off x="9280237" y="4542840"/>
            <a:ext cx="2636595" cy="480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41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Open Sans Bold"/>
                <a:ea typeface="Open Sans Bold"/>
                <a:cs typeface="B Titr" panose="00000700000000000000" pitchFamily="2" charset="-78"/>
                <a:sym typeface="Open Sans Bold"/>
                <a:rtl/>
              </a:rPr>
              <a:t>نسییییییالب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Open Sans Bold"/>
              <a:ea typeface="Open Sans Bold"/>
              <a:cs typeface="B Titr" panose="00000700000000000000" pitchFamily="2" charset="-78"/>
              <a:sym typeface="Open Sans Bold"/>
              <a:rtl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FFEE14-6B70-0ED5-02F7-DE0BD4950551}"/>
              </a:ext>
            </a:extLst>
          </p:cNvPr>
          <p:cNvSpPr/>
          <p:nvPr/>
        </p:nvSpPr>
        <p:spPr>
          <a:xfrm>
            <a:off x="9532678" y="1697007"/>
            <a:ext cx="2402901" cy="2348037"/>
          </a:xfrm>
          <a:prstGeom prst="ellipse">
            <a:avLst/>
          </a:prstGeom>
          <a:noFill/>
          <a:ln w="149225">
            <a:gradFill>
              <a:gsLst>
                <a:gs pos="41000">
                  <a:srgbClr val="2AA283"/>
                </a:gs>
                <a:gs pos="85000">
                  <a:srgbClr val="00206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99D22A6-2F3E-F79E-799E-099793627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DA71B7-0A2A-431D-8F26-0B99C1A40EAA}" type="slidenum">
              <a:rPr kumimoji="0" lang="fa-IR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a-I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754" y="1995505"/>
            <a:ext cx="1464907" cy="176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2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39DA9090-14D4-317A-1260-D98E77DD9CAF}"/>
              </a:ext>
            </a:extLst>
          </p:cNvPr>
          <p:cNvGrpSpPr/>
          <p:nvPr/>
        </p:nvGrpSpPr>
        <p:grpSpPr>
          <a:xfrm rot="-5400000">
            <a:off x="8404400" y="-2670989"/>
            <a:ext cx="983901" cy="6591299"/>
            <a:chOff x="0" y="0"/>
            <a:chExt cx="297823" cy="2764783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B477443A-F0B4-15CF-C342-DED6B41DD4C4}"/>
                </a:ext>
              </a:extLst>
            </p:cNvPr>
            <p:cNvSpPr/>
            <p:nvPr/>
          </p:nvSpPr>
          <p:spPr>
            <a:xfrm>
              <a:off x="0" y="0"/>
              <a:ext cx="297823" cy="2764783"/>
            </a:xfrm>
            <a:custGeom>
              <a:avLst/>
              <a:gdLst/>
              <a:ahLst/>
              <a:cxnLst/>
              <a:rect l="l" t="t" r="r" b="b"/>
              <a:pathLst>
                <a:path w="297823" h="2764783">
                  <a:moveTo>
                    <a:pt x="109543" y="0"/>
                  </a:moveTo>
                  <a:lnTo>
                    <a:pt x="188280" y="0"/>
                  </a:lnTo>
                  <a:cubicBezTo>
                    <a:pt x="217333" y="0"/>
                    <a:pt x="245196" y="11541"/>
                    <a:pt x="265739" y="32084"/>
                  </a:cubicBezTo>
                  <a:cubicBezTo>
                    <a:pt x="286282" y="52628"/>
                    <a:pt x="297823" y="80490"/>
                    <a:pt x="297823" y="109543"/>
                  </a:cubicBezTo>
                  <a:lnTo>
                    <a:pt x="297823" y="2655241"/>
                  </a:lnTo>
                  <a:cubicBezTo>
                    <a:pt x="297823" y="2684293"/>
                    <a:pt x="286282" y="2712156"/>
                    <a:pt x="265739" y="2732699"/>
                  </a:cubicBezTo>
                  <a:cubicBezTo>
                    <a:pt x="245196" y="2753242"/>
                    <a:pt x="217333" y="2764783"/>
                    <a:pt x="188280" y="2764783"/>
                  </a:cubicBezTo>
                  <a:lnTo>
                    <a:pt x="109543" y="2764783"/>
                  </a:lnTo>
                  <a:cubicBezTo>
                    <a:pt x="80490" y="2764783"/>
                    <a:pt x="52628" y="2753242"/>
                    <a:pt x="32084" y="2732699"/>
                  </a:cubicBezTo>
                  <a:cubicBezTo>
                    <a:pt x="11541" y="2712156"/>
                    <a:pt x="0" y="2684293"/>
                    <a:pt x="0" y="2655241"/>
                  </a:cubicBezTo>
                  <a:lnTo>
                    <a:pt x="0" y="109543"/>
                  </a:lnTo>
                  <a:cubicBezTo>
                    <a:pt x="0" y="80490"/>
                    <a:pt x="11541" y="52628"/>
                    <a:pt x="32084" y="32084"/>
                  </a:cubicBezTo>
                  <a:cubicBezTo>
                    <a:pt x="52628" y="11541"/>
                    <a:pt x="80490" y="0"/>
                    <a:pt x="109543" y="0"/>
                  </a:cubicBez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B83290CB-2AEE-A609-072C-5776EDB2E511}"/>
                </a:ext>
              </a:extLst>
            </p:cNvPr>
            <p:cNvSpPr txBox="1"/>
            <p:nvPr/>
          </p:nvSpPr>
          <p:spPr>
            <a:xfrm>
              <a:off x="0" y="-38100"/>
              <a:ext cx="297823" cy="2802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30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Freeform 12">
            <a:extLst>
              <a:ext uri="{FF2B5EF4-FFF2-40B4-BE49-F238E27FC236}">
                <a16:creationId xmlns:a16="http://schemas.microsoft.com/office/drawing/2014/main" id="{6DBC4706-E1F7-F60D-A431-A3708BE39EA0}"/>
              </a:ext>
            </a:extLst>
          </p:cNvPr>
          <p:cNvSpPr/>
          <p:nvPr/>
        </p:nvSpPr>
        <p:spPr>
          <a:xfrm>
            <a:off x="11400366" y="250020"/>
            <a:ext cx="530538" cy="754392"/>
          </a:xfrm>
          <a:custGeom>
            <a:avLst/>
            <a:gdLst/>
            <a:ahLst/>
            <a:cxnLst/>
            <a:rect l="l" t="t" r="r" b="b"/>
            <a:pathLst>
              <a:path w="844954" h="867024">
                <a:moveTo>
                  <a:pt x="0" y="0"/>
                </a:moveTo>
                <a:lnTo>
                  <a:pt x="844954" y="0"/>
                </a:lnTo>
                <a:lnTo>
                  <a:pt x="844954" y="867024"/>
                </a:lnTo>
                <a:lnTo>
                  <a:pt x="0" y="8670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5816E8ED-DF63-523F-39BE-B57D9DF2F6BB}"/>
              </a:ext>
            </a:extLst>
          </p:cNvPr>
          <p:cNvSpPr txBox="1"/>
          <p:nvPr/>
        </p:nvSpPr>
        <p:spPr>
          <a:xfrm>
            <a:off x="6502400" y="265589"/>
            <a:ext cx="463284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5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9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B Titr" panose="00000700000000000000" pitchFamily="2" charset="-78"/>
                <a:sym typeface="Montserrat Bold"/>
                <a:rtl/>
              </a:rPr>
              <a:t>هدف </a:t>
            </a:r>
            <a:r>
              <a:rPr kumimoji="0" lang="fa-IR" sz="39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B Titr" panose="00000700000000000000" pitchFamily="2" charset="-78"/>
                <a:sym typeface="Montserrat Bold"/>
                <a:rtl/>
              </a:rPr>
              <a:t> اصلی</a:t>
            </a:r>
            <a:endParaRPr kumimoji="0" lang="ar-EG" sz="3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old"/>
              <a:ea typeface="Montserrat Bold"/>
              <a:cs typeface="B Titr" panose="00000700000000000000" pitchFamily="2" charset="-78"/>
              <a:sym typeface="Montserrat Bold"/>
              <a:rt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4019B-63E8-7062-C719-8F60B8D7957A}"/>
              </a:ext>
            </a:extLst>
          </p:cNvPr>
          <p:cNvSpPr txBox="1"/>
          <p:nvPr/>
        </p:nvSpPr>
        <p:spPr>
          <a:xfrm>
            <a:off x="1603223" y="1249490"/>
            <a:ext cx="9797143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just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ارتقای دانش و مهارت ارزیابان کشوری اعتباربخشی در زمینه‌ی سنجش انطباق خدمات بخش تصویربرداری بیمارستان‌ها با الزامات استاندارد ملی اعتباربخشی (ویرایش ششم)</a:t>
            </a:r>
          </a:p>
          <a:p>
            <a:pPr marL="0" marR="0" lvl="0" indent="0" algn="just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 به‌منظور ارزیابی دقیق، یکسان و مستند این حوزه در فرآیند اعتباربخشی بیمارستان‌ها</a:t>
            </a:r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317E65-38D8-1FF8-BFCF-5E9028A2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061" y="6376863"/>
            <a:ext cx="440267" cy="430617"/>
          </a:xfrm>
        </p:spPr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DA71B7-0A2A-431D-8F26-0B99C1A40EAA}" type="slidenum">
              <a:rPr kumimoji="0" lang="fa-IR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2555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A0C8D6-D20B-4BFB-9B98-6D1B81B2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DA71B7-0A2A-431D-8F26-0B99C1A40EAA}" type="slidenum">
              <a:rPr kumimoji="0" lang="fa-IR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E6F77-70A4-4FB8-9DF4-E93F577D42C5}"/>
              </a:ext>
            </a:extLst>
          </p:cNvPr>
          <p:cNvSpPr txBox="1"/>
          <p:nvPr/>
        </p:nvSpPr>
        <p:spPr>
          <a:xfrm>
            <a:off x="1085851" y="1249490"/>
            <a:ext cx="1031451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ارزیاب کشوری در پایان این آموزش قادر خواهد بود: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الزامات سه‌گانه‌ی استاندارد ب-۷ (ایمنی بیمار، آمادگی بیمار پیش از تصویربرداری، و کیفیت و پیگیری خدمات) را شرح داده و مستندات، شواهد عینی و شاخص‌های قابل‌مشاهده‌ی مرتبط با هر یک را در حین بازدید میدانی شناسایی کند.</a:t>
            </a:r>
          </a:p>
          <a:p>
            <a:pPr marL="0" marR="0" lvl="0" indent="0" algn="just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  <a:p>
            <a:pPr marL="285750" marR="0" lvl="0" indent="-28575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B Yekan" panose="00000400000000000000" pitchFamily="2" charset="-78"/>
              </a:rPr>
              <a:t>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ارزیاب کشوری در پایان این آموزش قادر خواهد بود: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میزان انطباق بخش تصویربرداری بیمارستان با سنجه‌های حساس (نظیر مناطق چهارگانه‌ی ام‌آرآی، فرآیند گزارش نتایج بحرانی، و یکپارچگی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HIS-PACS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) را با استفاده از چک‌لیست ارزیابی، به‌صورت عینی نمره‌گذاری و بازخورد اصلاحی مدون ارائه کند.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0EBAC4-FF99-4FEF-8767-A9710E6558CE}"/>
              </a:ext>
            </a:extLst>
          </p:cNvPr>
          <p:cNvGrpSpPr/>
          <p:nvPr/>
        </p:nvGrpSpPr>
        <p:grpSpPr>
          <a:xfrm rot="-5400000">
            <a:off x="8252000" y="-2651303"/>
            <a:ext cx="983901" cy="6591299"/>
            <a:chOff x="0" y="0"/>
            <a:chExt cx="297823" cy="276478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BB5601D-2806-4F50-A68C-1EC6C638F2A0}"/>
                </a:ext>
              </a:extLst>
            </p:cNvPr>
            <p:cNvSpPr/>
            <p:nvPr/>
          </p:nvSpPr>
          <p:spPr>
            <a:xfrm>
              <a:off x="0" y="0"/>
              <a:ext cx="297823" cy="2764783"/>
            </a:xfrm>
            <a:custGeom>
              <a:avLst/>
              <a:gdLst/>
              <a:ahLst/>
              <a:cxnLst/>
              <a:rect l="l" t="t" r="r" b="b"/>
              <a:pathLst>
                <a:path w="297823" h="2764783">
                  <a:moveTo>
                    <a:pt x="109543" y="0"/>
                  </a:moveTo>
                  <a:lnTo>
                    <a:pt x="188280" y="0"/>
                  </a:lnTo>
                  <a:cubicBezTo>
                    <a:pt x="217333" y="0"/>
                    <a:pt x="245196" y="11541"/>
                    <a:pt x="265739" y="32084"/>
                  </a:cubicBezTo>
                  <a:cubicBezTo>
                    <a:pt x="286282" y="52628"/>
                    <a:pt x="297823" y="80490"/>
                    <a:pt x="297823" y="109543"/>
                  </a:cubicBezTo>
                  <a:lnTo>
                    <a:pt x="297823" y="2655241"/>
                  </a:lnTo>
                  <a:cubicBezTo>
                    <a:pt x="297823" y="2684293"/>
                    <a:pt x="286282" y="2712156"/>
                    <a:pt x="265739" y="2732699"/>
                  </a:cubicBezTo>
                  <a:cubicBezTo>
                    <a:pt x="245196" y="2753242"/>
                    <a:pt x="217333" y="2764783"/>
                    <a:pt x="188280" y="2764783"/>
                  </a:cubicBezTo>
                  <a:lnTo>
                    <a:pt x="109543" y="2764783"/>
                  </a:lnTo>
                  <a:cubicBezTo>
                    <a:pt x="80490" y="2764783"/>
                    <a:pt x="52628" y="2753242"/>
                    <a:pt x="32084" y="2732699"/>
                  </a:cubicBezTo>
                  <a:cubicBezTo>
                    <a:pt x="11541" y="2712156"/>
                    <a:pt x="0" y="2684293"/>
                    <a:pt x="0" y="2655241"/>
                  </a:cubicBezTo>
                  <a:lnTo>
                    <a:pt x="0" y="109543"/>
                  </a:lnTo>
                  <a:cubicBezTo>
                    <a:pt x="0" y="80490"/>
                    <a:pt x="11541" y="52628"/>
                    <a:pt x="32084" y="32084"/>
                  </a:cubicBezTo>
                  <a:cubicBezTo>
                    <a:pt x="52628" y="11541"/>
                    <a:pt x="80490" y="0"/>
                    <a:pt x="109543" y="0"/>
                  </a:cubicBez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247C82-37E1-46B8-BA27-0D9325DC79A3}"/>
                </a:ext>
              </a:extLst>
            </p:cNvPr>
            <p:cNvSpPr txBox="1"/>
            <p:nvPr/>
          </p:nvSpPr>
          <p:spPr>
            <a:xfrm>
              <a:off x="0" y="-38100"/>
              <a:ext cx="297823" cy="2802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l" defTabSz="914400" rtl="0" eaLnBrk="1" fontAlgn="auto" latinLnBrk="0" hangingPunct="1">
                <a:lnSpc>
                  <a:spcPts val="30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TextBox 15">
            <a:extLst>
              <a:ext uri="{FF2B5EF4-FFF2-40B4-BE49-F238E27FC236}">
                <a16:creationId xmlns:a16="http://schemas.microsoft.com/office/drawing/2014/main" id="{538BD9B9-E130-41EA-BA4C-68C154A8DE8A}"/>
              </a:ext>
            </a:extLst>
          </p:cNvPr>
          <p:cNvSpPr txBox="1"/>
          <p:nvPr/>
        </p:nvSpPr>
        <p:spPr>
          <a:xfrm>
            <a:off x="6502400" y="265589"/>
            <a:ext cx="463284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5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39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B Titr" panose="00000700000000000000" pitchFamily="2" charset="-78"/>
                <a:sym typeface="Montserrat Bold"/>
                <a:rtl/>
              </a:rPr>
              <a:t>اهداف </a:t>
            </a:r>
            <a:r>
              <a:rPr kumimoji="0" lang="fa-IR" sz="39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B Titr" panose="00000700000000000000" pitchFamily="2" charset="-78"/>
                <a:sym typeface="Montserrat Bold"/>
                <a:rtl/>
              </a:rPr>
              <a:t> اختصاصی</a:t>
            </a:r>
            <a:endParaRPr kumimoji="0" lang="ar-EG" sz="39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old"/>
              <a:ea typeface="Montserrat Bold"/>
              <a:cs typeface="B Titr" panose="00000700000000000000" pitchFamily="2" charset="-78"/>
              <a:sym typeface="Montserrat Bold"/>
              <a:rtl/>
            </a:endParaRPr>
          </a:p>
        </p:txBody>
      </p:sp>
    </p:spTree>
    <p:extLst>
      <p:ext uri="{BB962C8B-B14F-4D97-AF65-F5344CB8AC3E}">
        <p14:creationId xmlns:p14="http://schemas.microsoft.com/office/powerpoint/2010/main" val="312686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C157-7E58-52C4-238A-3B66198A4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/>
              <a:t>عنوان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466850"/>
            <a:ext cx="4023709" cy="402370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337CD8B-454E-A178-578D-76487A1E0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  <a:p>
            <a:endParaRPr lang="fa-I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B11D4-D61F-9D16-90BA-9528972E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t>5</a:t>
            </a:fld>
            <a:endParaRPr lang="fa-IR"/>
          </a:p>
        </p:txBody>
      </p:sp>
      <p:sp>
        <p:nvSpPr>
          <p:cNvPr id="7" name="Text 0"/>
          <p:cNvSpPr txBox="1"/>
          <p:nvPr/>
        </p:nvSpPr>
        <p:spPr>
          <a:xfrm>
            <a:off x="9342120" y="1283970"/>
            <a:ext cx="2011680" cy="365760"/>
          </a:xfrm>
          <a:prstGeom prst="rect">
            <a:avLst/>
          </a:prstGeom>
          <a:solidFill>
            <a:srgbClr val="F2A33A"/>
          </a:solidFill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4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سنجه‌های ب-۷</a:t>
            </a:r>
            <a:endParaRPr lang="fa-IR" sz="1400" dirty="0">
              <a:cs typeface="B Titr" panose="00000700000000000000" pitchFamily="2" charset="-78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7147560" y="2205269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4000" b="1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خدمات تصویربرداری</a:t>
            </a:r>
            <a:endParaRPr lang="fa-IR" sz="4000" dirty="0">
              <a:cs typeface="B Titr" panose="00000700000000000000" pitchFamily="2" charset="-78"/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5881816" y="3772106"/>
            <a:ext cx="55634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استانداردهای اعتباربخشی ملی بیمارستان‌های ایران – ویرایش ششم</a:t>
            </a:r>
            <a:endParaRPr lang="fa-IR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22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6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F8996C0D-B8FC-419B-B37F-53F6E3AE7D79}"/>
              </a:ext>
            </a:extLst>
          </p:cNvPr>
          <p:cNvSpPr txBox="1"/>
          <p:nvPr/>
        </p:nvSpPr>
        <p:spPr>
          <a:xfrm>
            <a:off x="3124899" y="240764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altLang="en-US" sz="4000" b="1" dirty="0">
                <a:latin typeface="Arial" pitchFamily="34" charset="0"/>
                <a:cs typeface="B Titr" panose="00000700000000000000" pitchFamily="2" charset="-78"/>
              </a:rPr>
              <a:t>محورهای اصلی استاندارد</a:t>
            </a:r>
            <a:endParaRPr lang="fa-IR" sz="40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57A85A25-836C-76D2-B2ED-43AD8F0466AB}"/>
              </a:ext>
            </a:extLst>
          </p:cNvPr>
          <p:cNvSpPr txBox="1"/>
          <p:nvPr/>
        </p:nvSpPr>
        <p:spPr>
          <a:xfrm>
            <a:off x="3124899" y="92656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4A3A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ب-۷ خدمات تصویربرداری</a:t>
            </a:r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AD508993-03AF-B344-8662-190D58B55B67}"/>
              </a:ext>
            </a:extLst>
          </p:cNvPr>
          <p:cNvSpPr/>
          <p:nvPr/>
        </p:nvSpPr>
        <p:spPr>
          <a:xfrm>
            <a:off x="8180105" y="1692059"/>
            <a:ext cx="2560320" cy="30175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804A5448-66A6-7C4E-D060-AE41D1170FDC}"/>
              </a:ext>
            </a:extLst>
          </p:cNvPr>
          <p:cNvSpPr/>
          <p:nvPr/>
        </p:nvSpPr>
        <p:spPr>
          <a:xfrm>
            <a:off x="9048785" y="1970050"/>
            <a:ext cx="822960" cy="8229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C4CB301B-76B4-33B0-1DE5-77FA1DE79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525" y="2191205"/>
            <a:ext cx="411480" cy="411480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1967AB22-6A8C-2812-2A44-29972D4EA7F1}"/>
              </a:ext>
            </a:extLst>
          </p:cNvPr>
          <p:cNvSpPr txBox="1"/>
          <p:nvPr/>
        </p:nvSpPr>
        <p:spPr>
          <a:xfrm>
            <a:off x="8362985" y="2990675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2A3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ب-۷-</a:t>
            </a: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1</a:t>
            </a:r>
            <a:r>
              <a:rPr kumimoji="0" lang="fa-I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2A3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  ایمنی</a:t>
            </a: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916B477-0BAB-E951-97D5-2EC679FE2F9E}"/>
              </a:ext>
            </a:extLst>
          </p:cNvPr>
          <p:cNvSpPr txBox="1"/>
          <p:nvPr/>
        </p:nvSpPr>
        <p:spPr>
          <a:xfrm>
            <a:off x="8271545" y="3520859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cs typeface="B Mitra" panose="00000400000000000000" pitchFamily="2" charset="-78"/>
              </a:rPr>
              <a:t>ارائه خدمات با رعایت ایمنی بیماران، مراجعین و کارکنان</a:t>
            </a:r>
            <a:endParaRPr lang="fa-IR" sz="1400" dirty="0">
              <a:solidFill>
                <a:srgbClr val="5B7580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DB31AFD8-6810-F485-8244-69F08D163E4C}"/>
              </a:ext>
            </a:extLst>
          </p:cNvPr>
          <p:cNvSpPr/>
          <p:nvPr/>
        </p:nvSpPr>
        <p:spPr>
          <a:xfrm>
            <a:off x="4545365" y="1710515"/>
            <a:ext cx="2560320" cy="30175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55989F48-C278-33F9-5D98-E799349AF22C}"/>
              </a:ext>
            </a:extLst>
          </p:cNvPr>
          <p:cNvSpPr/>
          <p:nvPr/>
        </p:nvSpPr>
        <p:spPr>
          <a:xfrm>
            <a:off x="5326590" y="1984835"/>
            <a:ext cx="822960" cy="82296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FF20C8F0-548F-3E11-A8AA-0296B83A6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330" y="2190575"/>
            <a:ext cx="411480" cy="411480"/>
          </a:xfrm>
          <a:prstGeom prst="rect">
            <a:avLst/>
          </a:prstGeom>
        </p:spPr>
      </p:pic>
      <p:sp>
        <p:nvSpPr>
          <p:cNvPr id="24" name="Text 8">
            <a:extLst>
              <a:ext uri="{FF2B5EF4-FFF2-40B4-BE49-F238E27FC236}">
                <a16:creationId xmlns:a16="http://schemas.microsoft.com/office/drawing/2014/main" id="{56FEC72F-59B6-8E83-53DF-A36485954D0A}"/>
              </a:ext>
            </a:extLst>
          </p:cNvPr>
          <p:cNvSpPr txBox="1"/>
          <p:nvPr/>
        </p:nvSpPr>
        <p:spPr>
          <a:xfrm>
            <a:off x="4728245" y="3027586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fa-IR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rgbClr val="0B2A3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defRPr>
            </a:lvl1pPr>
          </a:lstStyle>
          <a:p>
            <a:r>
              <a:rPr lang="fa-IR" altLang="en-US" dirty="0">
                <a:cs typeface="B Titr" panose="00000700000000000000" pitchFamily="2" charset="-78"/>
              </a:rPr>
              <a:t>ب-۷-2</a:t>
            </a:r>
            <a:r>
              <a:rPr lang="fa-IR" altLang="en-US" dirty="0"/>
              <a:t>  آمادگی</a:t>
            </a:r>
            <a:endParaRPr lang="fa-IR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6D78170C-AA57-4FE1-B5D1-2E1977455208}"/>
              </a:ext>
            </a:extLst>
          </p:cNvPr>
          <p:cNvSpPr txBox="1"/>
          <p:nvPr/>
        </p:nvSpPr>
        <p:spPr>
          <a:xfrm>
            <a:off x="4773965" y="3585035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fa-IR"/>
            </a:defPPr>
            <a:lvl1pPr marR="0" lvl="0" indent="0" algn="ct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5B758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defRPr>
            </a:lvl1pPr>
          </a:lstStyle>
          <a:p>
            <a:r>
              <a:rPr lang="fa-IR" altLang="en-US" dirty="0"/>
              <a:t>اطمینان از آمادگی بیماران پیش از انجام تصویربرداری</a:t>
            </a:r>
            <a:endParaRPr lang="fa-IR" dirty="0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9DEE9243-C765-EC45-01E3-A92C7A0E17E9}"/>
              </a:ext>
            </a:extLst>
          </p:cNvPr>
          <p:cNvSpPr/>
          <p:nvPr/>
        </p:nvSpPr>
        <p:spPr>
          <a:xfrm>
            <a:off x="910625" y="1710515"/>
            <a:ext cx="2560320" cy="30175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1F5A5230-9702-D3D4-96AD-FC8F435DDCE8}"/>
              </a:ext>
            </a:extLst>
          </p:cNvPr>
          <p:cNvSpPr/>
          <p:nvPr/>
        </p:nvSpPr>
        <p:spPr>
          <a:xfrm>
            <a:off x="1779305" y="1984835"/>
            <a:ext cx="822960" cy="82296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2" descr="preencoded.png">
            <a:extLst>
              <a:ext uri="{FF2B5EF4-FFF2-40B4-BE49-F238E27FC236}">
                <a16:creationId xmlns:a16="http://schemas.microsoft.com/office/drawing/2014/main" id="{A3CA5A3F-1CB9-03BB-669F-AD1BFB681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525" y="2191939"/>
            <a:ext cx="411480" cy="411480"/>
          </a:xfrm>
          <a:prstGeom prst="rect">
            <a:avLst/>
          </a:prstGeom>
        </p:spPr>
      </p:pic>
      <p:sp>
        <p:nvSpPr>
          <p:cNvPr id="34" name="Text 12">
            <a:extLst>
              <a:ext uri="{FF2B5EF4-FFF2-40B4-BE49-F238E27FC236}">
                <a16:creationId xmlns:a16="http://schemas.microsoft.com/office/drawing/2014/main" id="{4F3C969E-C33F-11B3-E43C-ECE1D3F45982}"/>
              </a:ext>
            </a:extLst>
          </p:cNvPr>
          <p:cNvSpPr txBox="1"/>
          <p:nvPr/>
        </p:nvSpPr>
        <p:spPr>
          <a:xfrm>
            <a:off x="1000807" y="3036395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cs typeface="B Titr" panose="00000700000000000000" pitchFamily="2" charset="-78"/>
              </a:rPr>
              <a:t>ب-۷-3</a:t>
            </a:r>
            <a:r>
              <a:rPr kumimoji="0" lang="fa-I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2A3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کیفیت</a:t>
            </a:r>
            <a:endParaRPr kumimoji="0" lang="fa-I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EA9D5BFF-425F-7C38-DB4E-8E142FE95381}"/>
              </a:ext>
            </a:extLst>
          </p:cNvPr>
          <p:cNvSpPr txBox="1"/>
          <p:nvPr/>
        </p:nvSpPr>
        <p:spPr>
          <a:xfrm>
            <a:off x="1046527" y="3585035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758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برنامه‌ریزی و پیگیری برای ارائه خدمات باکیفیت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009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DA71B7-0A2A-431D-8F26-0B99C1A40EAA}" type="slidenum">
              <a:rPr kumimoji="0" lang="fa-IR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B Titr" panose="00000700000000000000" pitchFamily="2" charset="-78"/>
            </a:endParaRPr>
          </a:p>
        </p:txBody>
      </p:sp>
      <p:sp>
        <p:nvSpPr>
          <p:cNvPr id="64" name="Rounded Rectangle 3">
            <a:extLst>
              <a:ext uri="{FF2B5EF4-FFF2-40B4-BE49-F238E27FC236}">
                <a16:creationId xmlns:a16="http://schemas.microsoft.com/office/drawing/2014/main" id="{93F05D60-9D5D-CFCF-C44D-CB1089884036}"/>
              </a:ext>
            </a:extLst>
          </p:cNvPr>
          <p:cNvSpPr/>
          <p:nvPr/>
        </p:nvSpPr>
        <p:spPr>
          <a:xfrm>
            <a:off x="5849615" y="984205"/>
            <a:ext cx="5617707" cy="4095634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6" name="Picture 65" descr="image.png">
            <a:extLst>
              <a:ext uri="{FF2B5EF4-FFF2-40B4-BE49-F238E27FC236}">
                <a16:creationId xmlns:a16="http://schemas.microsoft.com/office/drawing/2014/main" id="{129A1B5A-1A3C-9F0D-508D-787957136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620" y="359970"/>
            <a:ext cx="350816" cy="314525"/>
          </a:xfrm>
          <a:prstGeom prst="rect">
            <a:avLst/>
          </a:prstGeom>
        </p:spPr>
      </p:pic>
      <p:pic>
        <p:nvPicPr>
          <p:cNvPr id="68" name="Picture 67" descr="image.png">
            <a:extLst>
              <a:ext uri="{FF2B5EF4-FFF2-40B4-BE49-F238E27FC236}">
                <a16:creationId xmlns:a16="http://schemas.microsoft.com/office/drawing/2014/main" id="{A26C6C6F-CBE8-4FE1-F9F5-8818C4E0D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848" y="1549581"/>
            <a:ext cx="128588" cy="12858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B5BB6678-29CC-9A42-7C19-CEB7790C99E5}"/>
              </a:ext>
            </a:extLst>
          </p:cNvPr>
          <p:cNvSpPr txBox="1"/>
          <p:nvPr/>
        </p:nvSpPr>
        <p:spPr>
          <a:xfrm>
            <a:off x="3662647" y="346062"/>
            <a:ext cx="719696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نقشه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کلان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استانداردهای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محور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B Titr" panose="00000700000000000000" pitchFamily="2" charset="-78"/>
              </a:rPr>
              <a:t> ب-۷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3EB5E36-1B53-72A7-65BA-5195D6A4E281}"/>
              </a:ext>
            </a:extLst>
          </p:cNvPr>
          <p:cNvSpPr txBox="1"/>
          <p:nvPr/>
        </p:nvSpPr>
        <p:spPr>
          <a:xfrm>
            <a:off x="7332564" y="1522670"/>
            <a:ext cx="37037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defTabSz="3429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ب-۷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/>
                <a:cs typeface="B Titr" panose="00000700000000000000" pitchFamily="2" charset="-78"/>
              </a:rPr>
              <a:t>-1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و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 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ب-۷-۲: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 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حاکمیت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ایمنی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B Titr" panose="00000700000000000000" pitchFamily="2" charset="-78"/>
              </a:rPr>
              <a:t>بیمار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B Titr" panose="00000700000000000000" pitchFamily="2" charset="-78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3518803-1F42-490B-18C5-37E4AE85B78F}"/>
              </a:ext>
            </a:extLst>
          </p:cNvPr>
          <p:cNvSpPr txBox="1"/>
          <p:nvPr/>
        </p:nvSpPr>
        <p:spPr>
          <a:xfrm>
            <a:off x="6107383" y="2095811"/>
            <a:ext cx="495878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defTabSz="3429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ب-۷-۱-۱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فعالیت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مسئول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فیزیک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بهداشت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اساس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ضوابط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حفاظت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پرتوی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حضور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شیفت‌ها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74588B0-0D75-7743-BF4B-9693F8B2DE17}"/>
              </a:ext>
            </a:extLst>
          </p:cNvPr>
          <p:cNvSpPr txBox="1"/>
          <p:nvPr/>
        </p:nvSpPr>
        <p:spPr>
          <a:xfrm>
            <a:off x="6419384" y="2515125"/>
            <a:ext cx="4646784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defTabSz="3429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ب-۷-۱-۲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ارائه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خدمات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منطبق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پروانه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بهره‌برداری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تحلیل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خدمات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ارائه‌نشده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2365F50-97B4-37C4-7656-7739BF76BBF8}"/>
              </a:ext>
            </a:extLst>
          </p:cNvPr>
          <p:cNvSpPr txBox="1"/>
          <p:nvPr/>
        </p:nvSpPr>
        <p:spPr>
          <a:xfrm>
            <a:off x="6237108" y="2835020"/>
            <a:ext cx="479493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defTabSz="3429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ب-۷-۲-۱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اخذ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ثبت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اطلاعات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هویتی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بالینی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حداقل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دو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شناسه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معتبر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بدو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پذیرش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C203423-0156-4DB4-E1CE-18AB8632C800}"/>
              </a:ext>
            </a:extLst>
          </p:cNvPr>
          <p:cNvSpPr txBox="1"/>
          <p:nvPr/>
        </p:nvSpPr>
        <p:spPr>
          <a:xfrm>
            <a:off x="6237108" y="3262187"/>
            <a:ext cx="4799433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ب-۷-۲-۲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آموزش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آمادگی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قبل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/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/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بعد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پروسیجرها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بیماران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بستری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سرپایی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F8CDDB8-F01A-B7DD-A1E6-1F4840B13838}"/>
              </a:ext>
            </a:extLst>
          </p:cNvPr>
          <p:cNvSpPr txBox="1"/>
          <p:nvPr/>
        </p:nvSpPr>
        <p:spPr>
          <a:xfrm>
            <a:off x="6237108" y="3642227"/>
            <a:ext cx="4786314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ب-۷-۲-۳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اقدامات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پیش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پروسیجرهای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تهاجمی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رضایت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آگاهانه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ماده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حاجب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66DC1AF-B7B0-B3EE-AE68-790FA074D05B}"/>
              </a:ext>
            </a:extLst>
          </p:cNvPr>
          <p:cNvSpPr txBox="1"/>
          <p:nvPr/>
        </p:nvSpPr>
        <p:spPr>
          <a:xfrm>
            <a:off x="6237108" y="4022267"/>
            <a:ext cx="48935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ب-۷-۲-۴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اجرای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مداخلات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بیمار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صحیح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عضو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صحیح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نظارت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متخصص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بیهوشی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03091E0-DCB3-C935-6313-FB66353DEE2E}"/>
              </a:ext>
            </a:extLst>
          </p:cNvPr>
          <p:cNvSpPr txBox="1"/>
          <p:nvPr/>
        </p:nvSpPr>
        <p:spPr>
          <a:xfrm>
            <a:off x="11194923" y="2484121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7D0FDBC-27F5-82BC-003D-8AFCBFECEB57}"/>
              </a:ext>
            </a:extLst>
          </p:cNvPr>
          <p:cNvSpPr txBox="1"/>
          <p:nvPr/>
        </p:nvSpPr>
        <p:spPr>
          <a:xfrm>
            <a:off x="11182273" y="327557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FABBB4D-455E-BD46-2C27-EB0AF6AFE80F}"/>
              </a:ext>
            </a:extLst>
          </p:cNvPr>
          <p:cNvSpPr txBox="1"/>
          <p:nvPr/>
        </p:nvSpPr>
        <p:spPr>
          <a:xfrm>
            <a:off x="11182273" y="396504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29DDC8F-9B12-7666-52BF-2F2182D18469}"/>
              </a:ext>
            </a:extLst>
          </p:cNvPr>
          <p:cNvSpPr txBox="1"/>
          <p:nvPr/>
        </p:nvSpPr>
        <p:spPr>
          <a:xfrm>
            <a:off x="11209140" y="212709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205BDB2-6D06-B95C-DA17-8D82B33240B1}"/>
              </a:ext>
            </a:extLst>
          </p:cNvPr>
          <p:cNvSpPr txBox="1"/>
          <p:nvPr/>
        </p:nvSpPr>
        <p:spPr>
          <a:xfrm>
            <a:off x="11183492" y="2841148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F0FA722-DD00-07A8-D03F-96FF42DCAE33}"/>
              </a:ext>
            </a:extLst>
          </p:cNvPr>
          <p:cNvSpPr txBox="1"/>
          <p:nvPr/>
        </p:nvSpPr>
        <p:spPr>
          <a:xfrm>
            <a:off x="11156625" y="363580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26" name="Rounded Rectangle 4">
            <a:extLst>
              <a:ext uri="{FF2B5EF4-FFF2-40B4-BE49-F238E27FC236}">
                <a16:creationId xmlns:a16="http://schemas.microsoft.com/office/drawing/2014/main" id="{09054671-37AD-EDBB-7378-C8B212B69D96}"/>
              </a:ext>
            </a:extLst>
          </p:cNvPr>
          <p:cNvSpPr/>
          <p:nvPr/>
        </p:nvSpPr>
        <p:spPr>
          <a:xfrm>
            <a:off x="89807" y="956107"/>
            <a:ext cx="5568799" cy="4095634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8" name="Picture 127" descr="image.png">
            <a:extLst>
              <a:ext uri="{FF2B5EF4-FFF2-40B4-BE49-F238E27FC236}">
                <a16:creationId xmlns:a16="http://schemas.microsoft.com/office/drawing/2014/main" id="{C6CBC6DF-E227-7F95-A20E-8EEC4E9D4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9895" y="1506742"/>
            <a:ext cx="134775" cy="134775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F9021A40-AC5A-5678-4051-84218DF1888D}"/>
              </a:ext>
            </a:extLst>
          </p:cNvPr>
          <p:cNvSpPr txBox="1"/>
          <p:nvPr/>
        </p:nvSpPr>
        <p:spPr>
          <a:xfrm>
            <a:off x="1569413" y="1484601"/>
            <a:ext cx="3658399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ب-۷-۳: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   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تعالی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کیفیت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بالینی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زیرساخت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IT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E237BADD-631E-5B6F-6B2E-BE3334C1FFE5}"/>
              </a:ext>
            </a:extLst>
          </p:cNvPr>
          <p:cNvSpPr txBox="1"/>
          <p:nvPr/>
        </p:nvSpPr>
        <p:spPr>
          <a:xfrm>
            <a:off x="212919" y="2144902"/>
            <a:ext cx="5104141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بسته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جامع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ایمنی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بیمار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سقوط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حساسیت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متفورمین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گروه‌های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آسیب‌پذیر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C9EF1CD-9E10-A49C-9828-6575A344EB65}"/>
              </a:ext>
            </a:extLst>
          </p:cNvPr>
          <p:cNvSpPr txBox="1"/>
          <p:nvPr/>
        </p:nvSpPr>
        <p:spPr>
          <a:xfrm>
            <a:off x="799308" y="2526261"/>
            <a:ext cx="4517752" cy="166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زمان‌سنجی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گزارش‌دهی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به‌موقع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تصاویر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اورژانسی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عادی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.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A57F216-4EB3-CA8B-18F8-06EA1345FFD7}"/>
              </a:ext>
            </a:extLst>
          </p:cNvPr>
          <p:cNvSpPr txBox="1"/>
          <p:nvPr/>
        </p:nvSpPr>
        <p:spPr>
          <a:xfrm>
            <a:off x="717907" y="2902848"/>
            <a:ext cx="4638034" cy="166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ب-۷-۳-۳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–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عالی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نظارت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مستمر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مسئول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فنی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کیفیت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تصاویر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برنامه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بهبود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4F91EA2F-B6BE-8DB8-BE6E-302990C5C8F3}"/>
              </a:ext>
            </a:extLst>
          </p:cNvPr>
          <p:cNvSpPr txBox="1"/>
          <p:nvPr/>
        </p:nvSpPr>
        <p:spPr>
          <a:xfrm>
            <a:off x="72681" y="3225572"/>
            <a:ext cx="5338156" cy="784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ب-۷-۳-۴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۲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شناسایی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تدوین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دستورالعمل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اعلام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نتایج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بحرانی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(Critical Values).</a:t>
            </a:r>
            <a:endParaRPr kumimoji="0" lang="fa-I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629C677-219A-A167-9E2F-45CBD680D48F}"/>
              </a:ext>
            </a:extLst>
          </p:cNvPr>
          <p:cNvSpPr txBox="1"/>
          <p:nvPr/>
        </p:nvSpPr>
        <p:spPr>
          <a:xfrm>
            <a:off x="222093" y="3615170"/>
            <a:ext cx="5101522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ب-۷-۳-۵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–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عالی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اتصال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یکپارچه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تجهیزات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PACS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یکپارچگی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HIS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بیمارستان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D9F4FE5-6648-FCA9-56FA-94358385A443}"/>
              </a:ext>
            </a:extLst>
          </p:cNvPr>
          <p:cNvSpPr txBox="1"/>
          <p:nvPr/>
        </p:nvSpPr>
        <p:spPr>
          <a:xfrm>
            <a:off x="367697" y="3981748"/>
            <a:ext cx="499187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marR="0" lvl="0" indent="0" algn="r" defTabSz="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1" i="0" u="none" strike="noStrike" cap="none" spc="0" normalizeH="0" baseline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ب-۷-۳-۶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(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سطح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۱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–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عالی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)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مدیریت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،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پشتیبانی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فنی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گزارش‌گیری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آماری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سامانه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PACS.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C3B1471-1AEA-DAC4-CDA1-5637E8DCAB51}"/>
              </a:ext>
            </a:extLst>
          </p:cNvPr>
          <p:cNvSpPr txBox="1"/>
          <p:nvPr/>
        </p:nvSpPr>
        <p:spPr>
          <a:xfrm>
            <a:off x="5459143" y="2526261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E161484-B7D4-CFE8-CC82-96B305C39EB6}"/>
              </a:ext>
            </a:extLst>
          </p:cNvPr>
          <p:cNvSpPr txBox="1"/>
          <p:nvPr/>
        </p:nvSpPr>
        <p:spPr>
          <a:xfrm>
            <a:off x="5463244" y="3207777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C4E8CC9-4B1D-84E3-4909-F91EB6F4ABE1}"/>
              </a:ext>
            </a:extLst>
          </p:cNvPr>
          <p:cNvSpPr txBox="1"/>
          <p:nvPr/>
        </p:nvSpPr>
        <p:spPr>
          <a:xfrm>
            <a:off x="5454623" y="3973284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34E6085-591E-8783-A1D1-C6637220EEF2}"/>
              </a:ext>
            </a:extLst>
          </p:cNvPr>
          <p:cNvSpPr txBox="1"/>
          <p:nvPr/>
        </p:nvSpPr>
        <p:spPr>
          <a:xfrm>
            <a:off x="5448303" y="3586562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90291DA3-845F-9689-82B8-67701C7EDF2D}"/>
              </a:ext>
            </a:extLst>
          </p:cNvPr>
          <p:cNvSpPr txBox="1"/>
          <p:nvPr/>
        </p:nvSpPr>
        <p:spPr>
          <a:xfrm>
            <a:off x="5437283" y="2890126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279BE87-6E39-C667-B036-86C1B6CD017B}"/>
              </a:ext>
            </a:extLst>
          </p:cNvPr>
          <p:cNvSpPr txBox="1"/>
          <p:nvPr/>
        </p:nvSpPr>
        <p:spPr>
          <a:xfrm>
            <a:off x="5448303" y="2143508"/>
            <a:ext cx="51921" cy="201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82" name="Rounded Rectangle 2">
            <a:extLst>
              <a:ext uri="{FF2B5EF4-FFF2-40B4-BE49-F238E27FC236}">
                <a16:creationId xmlns:a16="http://schemas.microsoft.com/office/drawing/2014/main" id="{C8A0A7D1-D1F2-376D-081E-DE999CC3281B}"/>
              </a:ext>
            </a:extLst>
          </p:cNvPr>
          <p:cNvSpPr/>
          <p:nvPr/>
        </p:nvSpPr>
        <p:spPr>
          <a:xfrm>
            <a:off x="799308" y="188744"/>
            <a:ext cx="1987975" cy="459691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B Mitra" panose="00000400000000000000" pitchFamily="2" charset="-78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14ED975-8FCA-12A5-D483-C899E419B6CB}"/>
              </a:ext>
            </a:extLst>
          </p:cNvPr>
          <p:cNvSpPr txBox="1"/>
          <p:nvPr/>
        </p:nvSpPr>
        <p:spPr>
          <a:xfrm>
            <a:off x="771170" y="346062"/>
            <a:ext cx="1910983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۳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زیرمحور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| ۱۲ 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سنجه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B Mitra" panose="00000400000000000000" pitchFamily="2" charset="-78"/>
              </a:rPr>
              <a:t>کلیدی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0369A1"/>
              </a:solidFill>
              <a:effectLst/>
              <a:uLnTx/>
              <a:uFillTx/>
              <a:latin typeface="Vazirmatn"/>
              <a:ea typeface="+mn-ea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896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8</a:t>
            </a:fld>
            <a:endParaRPr lang="fa-IR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5BB39BA-1004-41B5-6700-58B5EC9AF0F6}"/>
              </a:ext>
            </a:extLst>
          </p:cNvPr>
          <p:cNvSpPr txBox="1"/>
          <p:nvPr/>
        </p:nvSpPr>
        <p:spPr>
          <a:xfrm>
            <a:off x="2202110" y="960959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ب-7-1-1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CC46A167-9B1E-5424-D00B-F4DAB05E5D74}"/>
              </a:ext>
            </a:extLst>
          </p:cNvPr>
          <p:cNvSpPr/>
          <p:nvPr/>
        </p:nvSpPr>
        <p:spPr>
          <a:xfrm>
            <a:off x="6408350" y="1463879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AEE74DD-F67F-08DE-C2EA-52D4DD28A9BE}"/>
              </a:ext>
            </a:extLst>
          </p:cNvPr>
          <p:cNvSpPr/>
          <p:nvPr/>
        </p:nvSpPr>
        <p:spPr>
          <a:xfrm>
            <a:off x="9700190" y="164675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819850CA-9A56-B03B-D92D-722A7DF28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350" y="1783919"/>
            <a:ext cx="274320" cy="274320"/>
          </a:xfrm>
          <a:prstGeom prst="rect">
            <a:avLst/>
          </a:prstGeom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CE762C27-AC09-2D44-B83D-09FFD6763264}"/>
              </a:ext>
            </a:extLst>
          </p:cNvPr>
          <p:cNvSpPr txBox="1"/>
          <p:nvPr/>
        </p:nvSpPr>
        <p:spPr>
          <a:xfrm>
            <a:off x="6545510" y="1665047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cs typeface="B Mitra" panose="00000400000000000000" pitchFamily="2" charset="-78"/>
              </a:rPr>
              <a:t>فضای مستقل و استاندارد</a:t>
            </a:r>
            <a:endParaRPr lang="fa-IR" b="1" dirty="0">
              <a:solidFill>
                <a:srgbClr val="0B2A3C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CDFEE0DB-3320-01B2-595A-A58AC3BBAC0E}"/>
              </a:ext>
            </a:extLst>
          </p:cNvPr>
          <p:cNvSpPr txBox="1"/>
          <p:nvPr/>
        </p:nvSpPr>
        <p:spPr>
          <a:xfrm>
            <a:off x="6591230" y="2286839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cs typeface="B Mitra" panose="00000400000000000000" pitchFamily="2" charset="-78"/>
              </a:rPr>
              <a:t>بدون گذرگاه عمومی به سایر بخش‌ها و دارای تأییدیه معتبر از مراکز ذی‌صلاح</a:t>
            </a:r>
            <a:endParaRPr lang="fa-IR" sz="1400" dirty="0">
              <a:solidFill>
                <a:srgbClr val="5B7580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6334F674-54E8-C95C-FD5D-ACA97EB73261}"/>
              </a:ext>
            </a:extLst>
          </p:cNvPr>
          <p:cNvSpPr/>
          <p:nvPr/>
        </p:nvSpPr>
        <p:spPr>
          <a:xfrm>
            <a:off x="2187849" y="1463879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FDDB760B-A3DE-640F-CF26-B6E634A34129}"/>
              </a:ext>
            </a:extLst>
          </p:cNvPr>
          <p:cNvSpPr/>
          <p:nvPr/>
        </p:nvSpPr>
        <p:spPr>
          <a:xfrm>
            <a:off x="5493950" y="1646759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162084D6-7618-89E0-D095-DDF6FD504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110" y="1783919"/>
            <a:ext cx="274320" cy="274320"/>
          </a:xfrm>
          <a:prstGeom prst="rect">
            <a:avLst/>
          </a:prstGeom>
        </p:spPr>
      </p:pic>
      <p:sp>
        <p:nvSpPr>
          <p:cNvPr id="22" name="Text 8">
            <a:extLst>
              <a:ext uri="{FF2B5EF4-FFF2-40B4-BE49-F238E27FC236}">
                <a16:creationId xmlns:a16="http://schemas.microsoft.com/office/drawing/2014/main" id="{668E3C20-C8CB-CB55-1C91-6937E460E0DD}"/>
              </a:ext>
            </a:extLst>
          </p:cNvPr>
          <p:cNvSpPr txBox="1"/>
          <p:nvPr/>
        </p:nvSpPr>
        <p:spPr>
          <a:xfrm>
            <a:off x="2339270" y="1665047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cs typeface="B Mitra" panose="00000400000000000000" pitchFamily="2" charset="-78"/>
              </a:rPr>
              <a:t>علائم هشداردهنده</a:t>
            </a:r>
            <a:endParaRPr lang="fa-IR" b="1" dirty="0">
              <a:solidFill>
                <a:srgbClr val="0B2A3C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41666768-2947-98EE-AF94-E8D987313852}"/>
              </a:ext>
            </a:extLst>
          </p:cNvPr>
          <p:cNvSpPr txBox="1"/>
          <p:nvPr/>
        </p:nvSpPr>
        <p:spPr>
          <a:xfrm>
            <a:off x="2384990" y="2286839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rtl="1"/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cs typeface="B Mitra" panose="00000400000000000000" pitchFamily="2" charset="-78"/>
              </a:rPr>
              <a:t>در خصوص پرتو و میدان مغناطیسی؛ بصورت شفاف و تعداد کافی، با توجه به وجود خانم های باردار، کودک و افراد دارای نقص بینایی/شنوایی</a:t>
            </a:r>
            <a:endParaRPr lang="fa-IR" sz="1400" dirty="0">
              <a:solidFill>
                <a:srgbClr val="5B7580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01BB27C3-FB27-A9D9-A0DF-1ADC61801F2D}"/>
              </a:ext>
            </a:extLst>
          </p:cNvPr>
          <p:cNvSpPr/>
          <p:nvPr/>
        </p:nvSpPr>
        <p:spPr>
          <a:xfrm>
            <a:off x="6408350" y="3109799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7085F0BB-25D6-9862-FFC4-72689651D58E}"/>
              </a:ext>
            </a:extLst>
          </p:cNvPr>
          <p:cNvSpPr/>
          <p:nvPr/>
        </p:nvSpPr>
        <p:spPr>
          <a:xfrm>
            <a:off x="9700190" y="329267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2" descr="preencoded.png">
            <a:extLst>
              <a:ext uri="{FF2B5EF4-FFF2-40B4-BE49-F238E27FC236}">
                <a16:creationId xmlns:a16="http://schemas.microsoft.com/office/drawing/2014/main" id="{021E6835-AD27-EA61-B6E1-CD628A58C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7350" y="3429839"/>
            <a:ext cx="274320" cy="274320"/>
          </a:xfrm>
          <a:prstGeom prst="rect">
            <a:avLst/>
          </a:prstGeom>
        </p:spPr>
      </p:pic>
      <p:sp>
        <p:nvSpPr>
          <p:cNvPr id="32" name="Text 12">
            <a:extLst>
              <a:ext uri="{FF2B5EF4-FFF2-40B4-BE49-F238E27FC236}">
                <a16:creationId xmlns:a16="http://schemas.microsoft.com/office/drawing/2014/main" id="{3C654D3B-6AA4-ECAC-EB28-AD96FE8F1096}"/>
              </a:ext>
            </a:extLst>
          </p:cNvPr>
          <p:cNvSpPr txBox="1"/>
          <p:nvPr/>
        </p:nvSpPr>
        <p:spPr>
          <a:xfrm>
            <a:off x="6545510" y="3310967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cs typeface="B Mitra" panose="00000400000000000000" pitchFamily="2" charset="-78"/>
              </a:rPr>
              <a:t>چراغ‌های هشدار</a:t>
            </a:r>
            <a:endParaRPr lang="fa-IR" b="1" dirty="0">
              <a:solidFill>
                <a:srgbClr val="0B2A3C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0D3ED6B4-2701-43ED-5832-11F6CC63718D}"/>
              </a:ext>
            </a:extLst>
          </p:cNvPr>
          <p:cNvSpPr txBox="1"/>
          <p:nvPr/>
        </p:nvSpPr>
        <p:spPr>
          <a:xfrm>
            <a:off x="6591230" y="3932759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cs typeface="B Mitra" panose="00000400000000000000" pitchFamily="2" charset="-78"/>
              </a:rPr>
              <a:t>فعال و سالم، متناسب با اکسپوز دستگاه و بالای درب اتاق‌های تصویربرداری</a:t>
            </a:r>
            <a:endParaRPr lang="fa-IR" sz="1400" dirty="0">
              <a:solidFill>
                <a:srgbClr val="5B7580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F6363B32-A756-1EE3-2E84-46453EF7D975}"/>
              </a:ext>
            </a:extLst>
          </p:cNvPr>
          <p:cNvSpPr/>
          <p:nvPr/>
        </p:nvSpPr>
        <p:spPr>
          <a:xfrm>
            <a:off x="2202110" y="3109799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15">
            <a:extLst>
              <a:ext uri="{FF2B5EF4-FFF2-40B4-BE49-F238E27FC236}">
                <a16:creationId xmlns:a16="http://schemas.microsoft.com/office/drawing/2014/main" id="{223B8357-2C72-F052-CA02-F137E38E6EF2}"/>
              </a:ext>
            </a:extLst>
          </p:cNvPr>
          <p:cNvSpPr/>
          <p:nvPr/>
        </p:nvSpPr>
        <p:spPr>
          <a:xfrm>
            <a:off x="5493950" y="329267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0" name="Image 3" descr="preencoded.png">
            <a:extLst>
              <a:ext uri="{FF2B5EF4-FFF2-40B4-BE49-F238E27FC236}">
                <a16:creationId xmlns:a16="http://schemas.microsoft.com/office/drawing/2014/main" id="{CBE352F9-C131-612D-3962-9D3744DF8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110" y="3429839"/>
            <a:ext cx="274320" cy="274320"/>
          </a:xfrm>
          <a:prstGeom prst="rect">
            <a:avLst/>
          </a:prstGeom>
        </p:spPr>
      </p:pic>
      <p:sp>
        <p:nvSpPr>
          <p:cNvPr id="42" name="Text 16">
            <a:extLst>
              <a:ext uri="{FF2B5EF4-FFF2-40B4-BE49-F238E27FC236}">
                <a16:creationId xmlns:a16="http://schemas.microsoft.com/office/drawing/2014/main" id="{63327542-BB2C-3B96-C45D-167696CA59FD}"/>
              </a:ext>
            </a:extLst>
          </p:cNvPr>
          <p:cNvSpPr txBox="1"/>
          <p:nvPr/>
        </p:nvSpPr>
        <p:spPr>
          <a:xfrm>
            <a:off x="2339270" y="3338399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b="1" dirty="0">
                <a:solidFill>
                  <a:srgbClr val="0B2A3C"/>
                </a:solidFill>
                <a:latin typeface="Arial" pitchFamily="34" charset="0"/>
                <a:cs typeface="B Mitra" panose="00000400000000000000" pitchFamily="2" charset="-78"/>
              </a:rPr>
              <a:t>قفل موقت ورودی</a:t>
            </a:r>
            <a:endParaRPr lang="fa-IR" b="1" dirty="0">
              <a:solidFill>
                <a:srgbClr val="0B2A3C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44" name="Text 17">
            <a:extLst>
              <a:ext uri="{FF2B5EF4-FFF2-40B4-BE49-F238E27FC236}">
                <a16:creationId xmlns:a16="http://schemas.microsoft.com/office/drawing/2014/main" id="{EC8BE885-4A09-E09E-DC51-7DA6E62F926C}"/>
              </a:ext>
            </a:extLst>
          </p:cNvPr>
          <p:cNvSpPr txBox="1"/>
          <p:nvPr/>
        </p:nvSpPr>
        <p:spPr>
          <a:xfrm>
            <a:off x="2384990" y="3932759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cs typeface="B Mitra" panose="00000400000000000000" pitchFamily="2" charset="-78"/>
              </a:rPr>
              <a:t>همزمان با کار دستگاه؛ توصیه می‌شود.</a:t>
            </a:r>
            <a:endParaRPr lang="fa-IR" sz="1400" dirty="0">
              <a:solidFill>
                <a:srgbClr val="5B7580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46" name="Text 0">
            <a:extLst>
              <a:ext uri="{FF2B5EF4-FFF2-40B4-BE49-F238E27FC236}">
                <a16:creationId xmlns:a16="http://schemas.microsoft.com/office/drawing/2014/main" id="{FA71A90F-AADE-C7DC-D556-1921ED4E54E3}"/>
              </a:ext>
            </a:extLst>
          </p:cNvPr>
          <p:cNvSpPr txBox="1"/>
          <p:nvPr/>
        </p:nvSpPr>
        <p:spPr>
          <a:xfrm>
            <a:off x="2293550" y="293447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2800" b="1" dirty="0">
                <a:latin typeface="Arial" pitchFamily="34" charset="0"/>
                <a:cs typeface="B Titr" panose="00000700000000000000" pitchFamily="2" charset="-78"/>
              </a:rPr>
              <a:t>فضای فیزیکی و هشدارهای</a:t>
            </a:r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fa-IR" altLang="en-US" sz="2800" b="1" dirty="0">
                <a:latin typeface="Arial" pitchFamily="34" charset="0"/>
                <a:cs typeface="B Titr" panose="00000700000000000000" pitchFamily="2" charset="-78"/>
              </a:rPr>
              <a:t>ایمنی</a:t>
            </a:r>
            <a:endParaRPr lang="fa-IR"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57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9</a:t>
            </a:fld>
            <a:endParaRPr lang="fa-IR" dirty="0"/>
          </a:p>
        </p:txBody>
      </p:sp>
      <p:sp>
        <p:nvSpPr>
          <p:cNvPr id="80" name="Text 0">
            <a:extLst>
              <a:ext uri="{FF2B5EF4-FFF2-40B4-BE49-F238E27FC236}">
                <a16:creationId xmlns:a16="http://schemas.microsoft.com/office/drawing/2014/main" id="{B071BE9E-A31C-6233-AFDB-2844E6BBCD86}"/>
              </a:ext>
            </a:extLst>
          </p:cNvPr>
          <p:cNvSpPr txBox="1"/>
          <p:nvPr/>
        </p:nvSpPr>
        <p:spPr>
          <a:xfrm>
            <a:off x="1981200" y="643435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2800" b="1" dirty="0">
                <a:latin typeface="Arial" pitchFamily="34" charset="0"/>
                <a:cs typeface="B Titr" panose="00000700000000000000" pitchFamily="2" charset="-78"/>
              </a:rPr>
              <a:t>چهار منطقه واحد ام‌آرآی</a:t>
            </a:r>
            <a:endParaRPr lang="fa-IR"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82" name="Text 1">
            <a:extLst>
              <a:ext uri="{FF2B5EF4-FFF2-40B4-BE49-F238E27FC236}">
                <a16:creationId xmlns:a16="http://schemas.microsoft.com/office/drawing/2014/main" id="{8BBD885C-ADA9-086A-A696-2F27D0D13EB9}"/>
              </a:ext>
            </a:extLst>
          </p:cNvPr>
          <p:cNvSpPr txBox="1"/>
          <p:nvPr/>
        </p:nvSpPr>
        <p:spPr>
          <a:xfrm>
            <a:off x="1981200" y="1237795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ب-7-1-1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84" name="Shape 2">
            <a:extLst>
              <a:ext uri="{FF2B5EF4-FFF2-40B4-BE49-F238E27FC236}">
                <a16:creationId xmlns:a16="http://schemas.microsoft.com/office/drawing/2014/main" id="{5EADDC43-E9DD-2F05-A070-F2E7130EF232}"/>
              </a:ext>
            </a:extLst>
          </p:cNvPr>
          <p:cNvSpPr/>
          <p:nvPr/>
        </p:nvSpPr>
        <p:spPr>
          <a:xfrm>
            <a:off x="2164080" y="1694995"/>
            <a:ext cx="3474720" cy="3474720"/>
          </a:xfrm>
          <a:prstGeom prst="ellipse">
            <a:avLst/>
          </a:prstGeom>
          <a:solidFill>
            <a:srgbClr val="CFE8E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3">
            <a:extLst>
              <a:ext uri="{FF2B5EF4-FFF2-40B4-BE49-F238E27FC236}">
                <a16:creationId xmlns:a16="http://schemas.microsoft.com/office/drawing/2014/main" id="{86A708FD-AF4B-108C-5D71-87EDB95F09D7}"/>
              </a:ext>
            </a:extLst>
          </p:cNvPr>
          <p:cNvSpPr/>
          <p:nvPr/>
        </p:nvSpPr>
        <p:spPr>
          <a:xfrm>
            <a:off x="2575560" y="2106475"/>
            <a:ext cx="2651760" cy="2651760"/>
          </a:xfrm>
          <a:prstGeom prst="ellipse">
            <a:avLst/>
          </a:prstGeom>
          <a:solidFill>
            <a:srgbClr val="8FD0D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4">
            <a:extLst>
              <a:ext uri="{FF2B5EF4-FFF2-40B4-BE49-F238E27FC236}">
                <a16:creationId xmlns:a16="http://schemas.microsoft.com/office/drawing/2014/main" id="{BCB1C5DE-35D2-24BA-D8C4-0DF6B6BE08A6}"/>
              </a:ext>
            </a:extLst>
          </p:cNvPr>
          <p:cNvSpPr/>
          <p:nvPr/>
        </p:nvSpPr>
        <p:spPr>
          <a:xfrm>
            <a:off x="2987040" y="2517955"/>
            <a:ext cx="1828800" cy="1828800"/>
          </a:xfrm>
          <a:prstGeom prst="ellipse">
            <a:avLst/>
          </a:prstGeom>
          <a:solidFill>
            <a:srgbClr val="14A3A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5">
            <a:extLst>
              <a:ext uri="{FF2B5EF4-FFF2-40B4-BE49-F238E27FC236}">
                <a16:creationId xmlns:a16="http://schemas.microsoft.com/office/drawing/2014/main" id="{352E52C3-8407-D1B1-6D0B-F541DA318D5E}"/>
              </a:ext>
            </a:extLst>
          </p:cNvPr>
          <p:cNvSpPr/>
          <p:nvPr/>
        </p:nvSpPr>
        <p:spPr>
          <a:xfrm>
            <a:off x="3398520" y="2929435"/>
            <a:ext cx="1005840" cy="1005840"/>
          </a:xfrm>
          <a:prstGeom prst="ellipse">
            <a:avLst/>
          </a:prstGeom>
          <a:solidFill>
            <a:srgbClr val="0B2A3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6">
            <a:extLst>
              <a:ext uri="{FF2B5EF4-FFF2-40B4-BE49-F238E27FC236}">
                <a16:creationId xmlns:a16="http://schemas.microsoft.com/office/drawing/2014/main" id="{775CBADC-067B-FAE7-6F02-C299585223D3}"/>
              </a:ext>
            </a:extLst>
          </p:cNvPr>
          <p:cNvSpPr txBox="1"/>
          <p:nvPr/>
        </p:nvSpPr>
        <p:spPr>
          <a:xfrm>
            <a:off x="3718560" y="1745287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fa-IR" sz="1600" dirty="0"/>
          </a:p>
        </p:txBody>
      </p:sp>
      <p:sp>
        <p:nvSpPr>
          <p:cNvPr id="94" name="Text 7">
            <a:extLst>
              <a:ext uri="{FF2B5EF4-FFF2-40B4-BE49-F238E27FC236}">
                <a16:creationId xmlns:a16="http://schemas.microsoft.com/office/drawing/2014/main" id="{E846DA32-574E-F2B2-AFFA-691DBA7147AE}"/>
              </a:ext>
            </a:extLst>
          </p:cNvPr>
          <p:cNvSpPr txBox="1"/>
          <p:nvPr/>
        </p:nvSpPr>
        <p:spPr>
          <a:xfrm>
            <a:off x="3718560" y="2156767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1600" dirty="0"/>
          </a:p>
        </p:txBody>
      </p:sp>
      <p:sp>
        <p:nvSpPr>
          <p:cNvPr id="96" name="Text 8">
            <a:extLst>
              <a:ext uri="{FF2B5EF4-FFF2-40B4-BE49-F238E27FC236}">
                <a16:creationId xmlns:a16="http://schemas.microsoft.com/office/drawing/2014/main" id="{81C9AEDC-A45C-0070-D3AD-26536B8F8E5C}"/>
              </a:ext>
            </a:extLst>
          </p:cNvPr>
          <p:cNvSpPr txBox="1"/>
          <p:nvPr/>
        </p:nvSpPr>
        <p:spPr>
          <a:xfrm>
            <a:off x="3718560" y="2568247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fa-IR" sz="1600" dirty="0"/>
          </a:p>
        </p:txBody>
      </p:sp>
      <p:sp>
        <p:nvSpPr>
          <p:cNvPr id="98" name="Text 9">
            <a:extLst>
              <a:ext uri="{FF2B5EF4-FFF2-40B4-BE49-F238E27FC236}">
                <a16:creationId xmlns:a16="http://schemas.microsoft.com/office/drawing/2014/main" id="{31953362-AC96-9C58-4C3C-5CCC16173B0E}"/>
              </a:ext>
            </a:extLst>
          </p:cNvPr>
          <p:cNvSpPr txBox="1"/>
          <p:nvPr/>
        </p:nvSpPr>
        <p:spPr>
          <a:xfrm>
            <a:off x="3718560" y="3276907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fa-IR" sz="1600" dirty="0"/>
          </a:p>
        </p:txBody>
      </p:sp>
      <p:sp>
        <p:nvSpPr>
          <p:cNvPr id="100" name="Shape 10">
            <a:extLst>
              <a:ext uri="{FF2B5EF4-FFF2-40B4-BE49-F238E27FC236}">
                <a16:creationId xmlns:a16="http://schemas.microsoft.com/office/drawing/2014/main" id="{156C8E63-1F25-B94A-3997-293F5D0DFD04}"/>
              </a:ext>
            </a:extLst>
          </p:cNvPr>
          <p:cNvSpPr/>
          <p:nvPr/>
        </p:nvSpPr>
        <p:spPr>
          <a:xfrm>
            <a:off x="5958840" y="1694995"/>
            <a:ext cx="425196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" name="Text 12">
            <a:extLst>
              <a:ext uri="{FF2B5EF4-FFF2-40B4-BE49-F238E27FC236}">
                <a16:creationId xmlns:a16="http://schemas.microsoft.com/office/drawing/2014/main" id="{2908D19A-CBBF-FAD1-64EA-EEBD9053207B}"/>
              </a:ext>
            </a:extLst>
          </p:cNvPr>
          <p:cNvSpPr txBox="1"/>
          <p:nvPr/>
        </p:nvSpPr>
        <p:spPr>
          <a:xfrm>
            <a:off x="9753600" y="1786435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4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fa-IR" sz="1400" dirty="0"/>
          </a:p>
        </p:txBody>
      </p:sp>
      <p:sp>
        <p:nvSpPr>
          <p:cNvPr id="104" name="Text 13">
            <a:extLst>
              <a:ext uri="{FF2B5EF4-FFF2-40B4-BE49-F238E27FC236}">
                <a16:creationId xmlns:a16="http://schemas.microsoft.com/office/drawing/2014/main" id="{FCC037B9-EB4A-D689-F88E-B9184F06D4C6}"/>
              </a:ext>
            </a:extLst>
          </p:cNvPr>
          <p:cNvSpPr txBox="1"/>
          <p:nvPr/>
        </p:nvSpPr>
        <p:spPr>
          <a:xfrm>
            <a:off x="6063996" y="1694995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cs typeface="B Mitra" panose="00000400000000000000" pitchFamily="2" charset="-78"/>
              </a:rPr>
              <a:t>منطقه ۱: پذیرش بیماران و سالن انتظار</a:t>
            </a:r>
            <a:endParaRPr lang="fa-IR" sz="1400" dirty="0"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106" name="Shape 14">
            <a:extLst>
              <a:ext uri="{FF2B5EF4-FFF2-40B4-BE49-F238E27FC236}">
                <a16:creationId xmlns:a16="http://schemas.microsoft.com/office/drawing/2014/main" id="{B6D83C15-0F72-FA93-9391-4D90AF4EA515}"/>
              </a:ext>
            </a:extLst>
          </p:cNvPr>
          <p:cNvSpPr/>
          <p:nvPr/>
        </p:nvSpPr>
        <p:spPr>
          <a:xfrm>
            <a:off x="5958840" y="2353363"/>
            <a:ext cx="425196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8" name="Text 16">
            <a:extLst>
              <a:ext uri="{FF2B5EF4-FFF2-40B4-BE49-F238E27FC236}">
                <a16:creationId xmlns:a16="http://schemas.microsoft.com/office/drawing/2014/main" id="{07306FDB-8837-1579-D7F6-F0B6C4E6807E}"/>
              </a:ext>
            </a:extLst>
          </p:cNvPr>
          <p:cNvSpPr txBox="1"/>
          <p:nvPr/>
        </p:nvSpPr>
        <p:spPr>
          <a:xfrm>
            <a:off x="9753600" y="244480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4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1400" dirty="0"/>
          </a:p>
        </p:txBody>
      </p:sp>
      <p:sp>
        <p:nvSpPr>
          <p:cNvPr id="110" name="Text 17">
            <a:extLst>
              <a:ext uri="{FF2B5EF4-FFF2-40B4-BE49-F238E27FC236}">
                <a16:creationId xmlns:a16="http://schemas.microsoft.com/office/drawing/2014/main" id="{B2BAA65C-6085-DA31-5232-43738068EE0B}"/>
              </a:ext>
            </a:extLst>
          </p:cNvPr>
          <p:cNvSpPr txBox="1"/>
          <p:nvPr/>
        </p:nvSpPr>
        <p:spPr>
          <a:xfrm>
            <a:off x="6050280" y="2353363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cs typeface="B Mitra" panose="00000400000000000000" pitchFamily="2" charset="-78"/>
              </a:rPr>
              <a:t>منطقه ۲: رخت‌کن و جابه‌جایی امن بیمار به تخت/ویلچر</a:t>
            </a:r>
            <a:endParaRPr lang="fa-IR" sz="1400" dirty="0"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112" name="Shape 18">
            <a:extLst>
              <a:ext uri="{FF2B5EF4-FFF2-40B4-BE49-F238E27FC236}">
                <a16:creationId xmlns:a16="http://schemas.microsoft.com/office/drawing/2014/main" id="{3C11C6B4-92FF-3863-699C-2BB93067DC2A}"/>
              </a:ext>
            </a:extLst>
          </p:cNvPr>
          <p:cNvSpPr/>
          <p:nvPr/>
        </p:nvSpPr>
        <p:spPr>
          <a:xfrm>
            <a:off x="5958840" y="3011731"/>
            <a:ext cx="425196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4" name="Text 20">
            <a:extLst>
              <a:ext uri="{FF2B5EF4-FFF2-40B4-BE49-F238E27FC236}">
                <a16:creationId xmlns:a16="http://schemas.microsoft.com/office/drawing/2014/main" id="{77855B1A-1F21-78FA-5655-448FFA0E965B}"/>
              </a:ext>
            </a:extLst>
          </p:cNvPr>
          <p:cNvSpPr txBox="1"/>
          <p:nvPr/>
        </p:nvSpPr>
        <p:spPr>
          <a:xfrm>
            <a:off x="9753600" y="310317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fa-IR" sz="1400" dirty="0"/>
          </a:p>
        </p:txBody>
      </p:sp>
      <p:sp>
        <p:nvSpPr>
          <p:cNvPr id="116" name="Text 21">
            <a:extLst>
              <a:ext uri="{FF2B5EF4-FFF2-40B4-BE49-F238E27FC236}">
                <a16:creationId xmlns:a16="http://schemas.microsoft.com/office/drawing/2014/main" id="{C852418E-37C9-CCFD-79BD-F7D94EDF5F6A}"/>
              </a:ext>
            </a:extLst>
          </p:cNvPr>
          <p:cNvSpPr txBox="1"/>
          <p:nvPr/>
        </p:nvSpPr>
        <p:spPr>
          <a:xfrm>
            <a:off x="6050280" y="3011731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fa-IR"/>
            </a:defPPr>
            <a:lvl1pPr indent="0" algn="r" rtl="1">
              <a:buNone/>
              <a:defRPr sz="1400">
                <a:latin typeface="Arial" pitchFamily="34" charset="0"/>
                <a:cs typeface="B Mitra" panose="00000400000000000000" pitchFamily="2" charset="-78"/>
              </a:defRPr>
            </a:lvl1pPr>
          </a:lstStyle>
          <a:p>
            <a:r>
              <a:rPr lang="fa-IR" altLang="en-US" dirty="0"/>
              <a:t>منطقه ۳: ریکاوری و اتاق کنترل (محل استقرارکارشناس)</a:t>
            </a:r>
            <a:endParaRPr lang="fa-IR" dirty="0"/>
          </a:p>
        </p:txBody>
      </p:sp>
      <p:sp>
        <p:nvSpPr>
          <p:cNvPr id="118" name="Shape 22">
            <a:extLst>
              <a:ext uri="{FF2B5EF4-FFF2-40B4-BE49-F238E27FC236}">
                <a16:creationId xmlns:a16="http://schemas.microsoft.com/office/drawing/2014/main" id="{E7ED5928-C21D-64CB-EC2E-4C2ABD36FFB5}"/>
              </a:ext>
            </a:extLst>
          </p:cNvPr>
          <p:cNvSpPr/>
          <p:nvPr/>
        </p:nvSpPr>
        <p:spPr>
          <a:xfrm>
            <a:off x="5958840" y="3670099"/>
            <a:ext cx="425196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0" name="Text 24">
            <a:extLst>
              <a:ext uri="{FF2B5EF4-FFF2-40B4-BE49-F238E27FC236}">
                <a16:creationId xmlns:a16="http://schemas.microsoft.com/office/drawing/2014/main" id="{B8FC1368-F6EE-CD99-1C19-A74AF819F1DF}"/>
              </a:ext>
            </a:extLst>
          </p:cNvPr>
          <p:cNvSpPr txBox="1"/>
          <p:nvPr/>
        </p:nvSpPr>
        <p:spPr>
          <a:xfrm>
            <a:off x="9753600" y="3761539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fa-IR" sz="1400" dirty="0"/>
          </a:p>
        </p:txBody>
      </p:sp>
      <p:sp>
        <p:nvSpPr>
          <p:cNvPr id="122" name="Text 25">
            <a:extLst>
              <a:ext uri="{FF2B5EF4-FFF2-40B4-BE49-F238E27FC236}">
                <a16:creationId xmlns:a16="http://schemas.microsoft.com/office/drawing/2014/main" id="{E93320A1-E6F3-038E-9F45-8E4F26763955}"/>
              </a:ext>
            </a:extLst>
          </p:cNvPr>
          <p:cNvSpPr txBox="1"/>
          <p:nvPr/>
        </p:nvSpPr>
        <p:spPr>
          <a:xfrm>
            <a:off x="6050280" y="3670099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fa-IR"/>
            </a:defPPr>
            <a:lvl1pPr indent="0" algn="r" rtl="1">
              <a:buNone/>
              <a:defRPr sz="1400">
                <a:latin typeface="Arial" pitchFamily="34" charset="0"/>
                <a:cs typeface="B Mitra" panose="00000400000000000000" pitchFamily="2" charset="-78"/>
              </a:defRPr>
            </a:lvl1pPr>
          </a:lstStyle>
          <a:p>
            <a:r>
              <a:rPr lang="fa-IR" altLang="en-US" dirty="0"/>
              <a:t>منطقه ۴: اتاق مگنت و تجهیزات سازگار با میدان مغناطیسی</a:t>
            </a:r>
            <a:endParaRPr lang="fa-IR" dirty="0"/>
          </a:p>
        </p:txBody>
      </p:sp>
      <p:sp>
        <p:nvSpPr>
          <p:cNvPr id="124" name="Shape 26">
            <a:extLst>
              <a:ext uri="{FF2B5EF4-FFF2-40B4-BE49-F238E27FC236}">
                <a16:creationId xmlns:a16="http://schemas.microsoft.com/office/drawing/2014/main" id="{9C3DACB4-1AA1-7CCB-0D07-E489E3D9CEED}"/>
              </a:ext>
            </a:extLst>
          </p:cNvPr>
          <p:cNvSpPr/>
          <p:nvPr/>
        </p:nvSpPr>
        <p:spPr>
          <a:xfrm>
            <a:off x="5958840" y="4346754"/>
            <a:ext cx="4251960" cy="1605990"/>
          </a:xfrm>
          <a:prstGeom prst="roundRect">
            <a:avLst>
              <a:gd name="adj" fmla="val 12000"/>
            </a:avLst>
          </a:prstGeom>
          <a:solidFill>
            <a:srgbClr val="FDF0D8"/>
          </a:solidFill>
          <a:ln w="12700">
            <a:solidFill>
              <a:srgbClr val="FDF0D8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6" name="Text 27">
            <a:extLst>
              <a:ext uri="{FF2B5EF4-FFF2-40B4-BE49-F238E27FC236}">
                <a16:creationId xmlns:a16="http://schemas.microsoft.com/office/drawing/2014/main" id="{E0D585D1-887C-2EE6-E08B-1AE0F893CB12}"/>
              </a:ext>
            </a:extLst>
          </p:cNvPr>
          <p:cNvSpPr txBox="1"/>
          <p:nvPr/>
        </p:nvSpPr>
        <p:spPr>
          <a:xfrm>
            <a:off x="6096000" y="4471416"/>
            <a:ext cx="3977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fa-IR" altLang="en-US" sz="13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ورود ممنوع: </a:t>
            </a:r>
            <a:r>
              <a:rPr lang="fa-IR" altLang="en-US" sz="13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پیس‌میکر، کاشت حلزون، اشیای فلزی، موبایل، کلید و کارت بانکی.</a:t>
            </a:r>
          </a:p>
          <a:p>
            <a:pPr marL="0" indent="0" algn="r">
              <a:buNone/>
            </a:pPr>
            <a:endParaRPr lang="fa-IR" altLang="en-US" sz="1300" dirty="0">
              <a:solidFill>
                <a:srgbClr val="16323F"/>
              </a:solidFill>
              <a:latin typeface="Arial" pitchFamily="34" charset="0"/>
              <a:ea typeface="Arial" pitchFamily="34" charset="-122"/>
              <a:cs typeface="B Mitra" panose="00000400000000000000" pitchFamily="2" charset="-78"/>
            </a:endParaRPr>
          </a:p>
          <a:p>
            <a:pPr marL="0" indent="0" algn="r">
              <a:buNone/>
            </a:pPr>
            <a:r>
              <a:rPr lang="fa-IR" altLang="en-US" sz="13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 </a:t>
            </a:r>
            <a:r>
              <a:rPr lang="fa-IR" altLang="en-US" sz="13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ترالی احیا </a:t>
            </a:r>
            <a:r>
              <a:rPr lang="fa-IR" altLang="en-US" sz="13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در کمتر از ۱ دقیقه</a:t>
            </a:r>
          </a:p>
          <a:p>
            <a:pPr marL="0" indent="0" algn="r">
              <a:buNone/>
            </a:pPr>
            <a:endParaRPr lang="fa-IR" altLang="en-US" sz="1300" dirty="0">
              <a:solidFill>
                <a:srgbClr val="16323F"/>
              </a:solidFill>
              <a:latin typeface="Arial" pitchFamily="34" charset="0"/>
              <a:ea typeface="Arial" pitchFamily="34" charset="-122"/>
              <a:cs typeface="B Mitra" panose="00000400000000000000" pitchFamily="2" charset="-78"/>
            </a:endParaRPr>
          </a:p>
          <a:p>
            <a:pPr marL="0" indent="0" algn="r">
              <a:buNone/>
            </a:pPr>
            <a:r>
              <a:rPr lang="fa-IR" altLang="en-US" sz="13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 انتقال فوری از منطقه ۴ به ۳.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134" name="Shape 11">
            <a:extLst>
              <a:ext uri="{FF2B5EF4-FFF2-40B4-BE49-F238E27FC236}">
                <a16:creationId xmlns:a16="http://schemas.microsoft.com/office/drawing/2014/main" id="{D1001CBF-4383-1649-91F6-20C291398921}"/>
              </a:ext>
            </a:extLst>
          </p:cNvPr>
          <p:cNvSpPr/>
          <p:nvPr/>
        </p:nvSpPr>
        <p:spPr>
          <a:xfrm>
            <a:off x="9744456" y="1772719"/>
            <a:ext cx="384048" cy="384048"/>
          </a:xfrm>
          <a:prstGeom prst="ellipse">
            <a:avLst/>
          </a:prstGeom>
          <a:solidFill>
            <a:srgbClr val="CFE8EA"/>
          </a:solidFill>
          <a:ln w="12700">
            <a:solidFill>
              <a:srgbClr val="CFE8EA"/>
            </a:solidFill>
            <a:prstDash val="solid"/>
          </a:ln>
        </p:spPr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1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36" name="Shape 15">
            <a:extLst>
              <a:ext uri="{FF2B5EF4-FFF2-40B4-BE49-F238E27FC236}">
                <a16:creationId xmlns:a16="http://schemas.microsoft.com/office/drawing/2014/main" id="{58A163F9-0AE1-DB23-CB94-FE6CCF76D9C1}"/>
              </a:ext>
            </a:extLst>
          </p:cNvPr>
          <p:cNvSpPr/>
          <p:nvPr/>
        </p:nvSpPr>
        <p:spPr>
          <a:xfrm>
            <a:off x="9744456" y="2444803"/>
            <a:ext cx="384048" cy="384048"/>
          </a:xfrm>
          <a:prstGeom prst="ellipse">
            <a:avLst/>
          </a:prstGeom>
          <a:solidFill>
            <a:srgbClr val="8FD0D3"/>
          </a:solidFill>
          <a:ln w="12700">
            <a:solidFill>
              <a:srgbClr val="8FD0D3"/>
            </a:solidFill>
            <a:prstDash val="solid"/>
          </a:ln>
        </p:spPr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2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38" name="Shape 19">
            <a:extLst>
              <a:ext uri="{FF2B5EF4-FFF2-40B4-BE49-F238E27FC236}">
                <a16:creationId xmlns:a16="http://schemas.microsoft.com/office/drawing/2014/main" id="{A54D3935-1B0E-38B6-37B1-D121B4D44BA1}"/>
              </a:ext>
            </a:extLst>
          </p:cNvPr>
          <p:cNvSpPr/>
          <p:nvPr/>
        </p:nvSpPr>
        <p:spPr>
          <a:xfrm>
            <a:off x="9744456" y="3130603"/>
            <a:ext cx="384048" cy="384048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3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40" name="Shape 23">
            <a:extLst>
              <a:ext uri="{FF2B5EF4-FFF2-40B4-BE49-F238E27FC236}">
                <a16:creationId xmlns:a16="http://schemas.microsoft.com/office/drawing/2014/main" id="{92AC3BAF-ED5D-B58A-CCB4-473A8753C58F}"/>
              </a:ext>
            </a:extLst>
          </p:cNvPr>
          <p:cNvSpPr/>
          <p:nvPr/>
        </p:nvSpPr>
        <p:spPr>
          <a:xfrm>
            <a:off x="9744456" y="3761539"/>
            <a:ext cx="384048" cy="384048"/>
          </a:xfrm>
          <a:prstGeom prst="ellipse">
            <a:avLst/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r>
              <a:rPr lang="fa-IR" dirty="0">
                <a:solidFill>
                  <a:schemeClr val="bg1"/>
                </a:solidFill>
                <a:cs typeface="B Nazanin" panose="00000400000000000000" pitchFamily="2" charset="-78"/>
              </a:rPr>
              <a:t>4</a:t>
            </a:r>
            <a:endParaRPr lang="en-US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237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681C9D-F58C-280D-20CE-F6974E39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10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C45851B-0D69-1B3E-97B5-4E69C3A82A3D}"/>
              </a:ext>
            </a:extLst>
          </p:cNvPr>
          <p:cNvSpPr txBox="1"/>
          <p:nvPr/>
        </p:nvSpPr>
        <p:spPr>
          <a:xfrm>
            <a:off x="1981200" y="676991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2800" b="1" dirty="0">
                <a:latin typeface="Arial" pitchFamily="34" charset="0"/>
                <a:cs typeface="B Titr" panose="00000700000000000000" pitchFamily="2" charset="-78"/>
              </a:rPr>
              <a:t>مسئول فیزیک بهداشت</a:t>
            </a:r>
            <a:endParaRPr lang="fa-IR"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034977C-9B7D-56C4-A352-D805A0D15289}"/>
              </a:ext>
            </a:extLst>
          </p:cNvPr>
          <p:cNvSpPr txBox="1"/>
          <p:nvPr/>
        </p:nvSpPr>
        <p:spPr>
          <a:xfrm>
            <a:off x="1981200" y="1271351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fa-IR"/>
            </a:defPPr>
            <a:lvl1pPr indent="0" algn="r" rtl="1">
              <a:buNone/>
              <a:defRPr sz="1600" b="1">
                <a:solidFill>
                  <a:srgbClr val="14A3A8"/>
                </a:solidFill>
                <a:latin typeface="Arial" pitchFamily="34" charset="0"/>
                <a:cs typeface="B Mitra" panose="00000400000000000000" pitchFamily="2" charset="-78"/>
              </a:defRPr>
            </a:lvl1pPr>
          </a:lstStyle>
          <a:p>
            <a:r>
              <a:rPr lang="fa-IR" altLang="en-US" dirty="0">
                <a:cs typeface="B Titr" panose="00000700000000000000" pitchFamily="2" charset="-78"/>
              </a:rPr>
              <a:t>ب-7-1-2</a:t>
            </a:r>
            <a:endParaRPr lang="fa-IR" dirty="0">
              <a:cs typeface="B Titr" panose="00000700000000000000" pitchFamily="2" charset="-78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6F42C04C-535F-8A91-41CC-D312A79BB11B}"/>
              </a:ext>
            </a:extLst>
          </p:cNvPr>
          <p:cNvSpPr/>
          <p:nvPr/>
        </p:nvSpPr>
        <p:spPr>
          <a:xfrm>
            <a:off x="1981200" y="1774271"/>
            <a:ext cx="2560320" cy="3291840"/>
          </a:xfrm>
          <a:prstGeom prst="roundRect">
            <a:avLst>
              <a:gd name="adj" fmla="val 4286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8E178FE0-D0EE-2F37-988C-76D61B7FEF66}"/>
              </a:ext>
            </a:extLst>
          </p:cNvPr>
          <p:cNvSpPr/>
          <p:nvPr/>
        </p:nvSpPr>
        <p:spPr>
          <a:xfrm>
            <a:off x="2895600" y="1957151"/>
            <a:ext cx="731520" cy="73152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92C1CE06-FE78-95D3-D652-2DB23DEF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480" y="2140031"/>
            <a:ext cx="365760" cy="365760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936B6DD6-2C94-00F6-4597-8B219F0B5941}"/>
              </a:ext>
            </a:extLst>
          </p:cNvPr>
          <p:cNvSpPr txBox="1"/>
          <p:nvPr/>
        </p:nvSpPr>
        <p:spPr>
          <a:xfrm>
            <a:off x="1981200" y="2688671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66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۲۱</a:t>
            </a:r>
            <a:endParaRPr lang="fa-IR" sz="66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EF4E123-56D0-BD39-C541-7F2C1BF5D17A}"/>
              </a:ext>
            </a:extLst>
          </p:cNvPr>
          <p:cNvSpPr txBox="1"/>
          <p:nvPr/>
        </p:nvSpPr>
        <p:spPr>
          <a:xfrm>
            <a:off x="2164080" y="3694511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شرح وظیفه الزامی</a:t>
            </a:r>
            <a:endParaRPr lang="fa-IR" sz="1500" dirty="0">
              <a:cs typeface="B Mitra" panose="00000400000000000000" pitchFamily="2" charset="-78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C400C940-69B8-B091-8D7D-3866B7F79619}"/>
              </a:ext>
            </a:extLst>
          </p:cNvPr>
          <p:cNvSpPr txBox="1"/>
          <p:nvPr/>
        </p:nvSpPr>
        <p:spPr>
          <a:xfrm>
            <a:off x="2164080" y="4151711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dirty="0">
                <a:solidFill>
                  <a:srgbClr val="CFE8EA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فقط مسئول یک مرکز و حضور در اکثر شیفت‌های مؤثر</a:t>
            </a:r>
            <a:endParaRPr lang="fa-IR" sz="1200" dirty="0">
              <a:cs typeface="B Mitra" panose="00000400000000000000" pitchFamily="2" charset="-78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F33C0F5F-6D38-FCEA-4489-E98C491FBE59}"/>
              </a:ext>
            </a:extLst>
          </p:cNvPr>
          <p:cNvSpPr/>
          <p:nvPr/>
        </p:nvSpPr>
        <p:spPr>
          <a:xfrm>
            <a:off x="4815840" y="1774271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FACD2124-DF82-0029-CAFA-2D7E7F58EC8B}"/>
              </a:ext>
            </a:extLst>
          </p:cNvPr>
          <p:cNvSpPr/>
          <p:nvPr/>
        </p:nvSpPr>
        <p:spPr>
          <a:xfrm>
            <a:off x="9616440" y="1883999"/>
            <a:ext cx="512064" cy="512064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1" descr="preencoded.png">
            <a:extLst>
              <a:ext uri="{FF2B5EF4-FFF2-40B4-BE49-F238E27FC236}">
                <a16:creationId xmlns:a16="http://schemas.microsoft.com/office/drawing/2014/main" id="{F3E3750C-5AB9-D29B-1BCD-6F5574FCD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4456" y="2012015"/>
            <a:ext cx="256032" cy="256032"/>
          </a:xfrm>
          <a:prstGeom prst="rect">
            <a:avLst/>
          </a:prstGeom>
        </p:spPr>
      </p:pic>
      <p:sp>
        <p:nvSpPr>
          <p:cNvPr id="26" name="Text 9">
            <a:extLst>
              <a:ext uri="{FF2B5EF4-FFF2-40B4-BE49-F238E27FC236}">
                <a16:creationId xmlns:a16="http://schemas.microsoft.com/office/drawing/2014/main" id="{8251B948-88A0-028A-1196-38CA88A618E2}"/>
              </a:ext>
            </a:extLst>
          </p:cNvPr>
          <p:cNvSpPr txBox="1"/>
          <p:nvPr/>
        </p:nvSpPr>
        <p:spPr>
          <a:xfrm>
            <a:off x="4953000" y="1847423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تعیین منطقه کنترل‌شده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A12B37C3-5C2D-22C3-34A2-D0792BF17DF3}"/>
              </a:ext>
            </a:extLst>
          </p:cNvPr>
          <p:cNvSpPr txBox="1"/>
          <p:nvPr/>
        </p:nvSpPr>
        <p:spPr>
          <a:xfrm>
            <a:off x="4953000" y="2158319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25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معرفی پرتوکاران به واحد قانونی و پیگیری صلاحیت آنان</a:t>
            </a:r>
            <a:endParaRPr lang="fa-IR" sz="1250" dirty="0">
              <a:cs typeface="B Mitra" panose="00000400000000000000" pitchFamily="2" charset="-78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9D2135AC-A7AA-434D-5DC8-80B60E73CDC5}"/>
              </a:ext>
            </a:extLst>
          </p:cNvPr>
          <p:cNvSpPr/>
          <p:nvPr/>
        </p:nvSpPr>
        <p:spPr>
          <a:xfrm>
            <a:off x="4815840" y="2624663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65D482A0-7DBB-D180-03E1-F580491D2FA9}"/>
              </a:ext>
            </a:extLst>
          </p:cNvPr>
          <p:cNvSpPr/>
          <p:nvPr/>
        </p:nvSpPr>
        <p:spPr>
          <a:xfrm>
            <a:off x="9616440" y="2734391"/>
            <a:ext cx="512064" cy="512064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2" descr="preencoded.png">
            <a:extLst>
              <a:ext uri="{FF2B5EF4-FFF2-40B4-BE49-F238E27FC236}">
                <a16:creationId xmlns:a16="http://schemas.microsoft.com/office/drawing/2014/main" id="{7A77D5D9-151C-8B39-F35B-7BED62EB3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4456" y="2862407"/>
            <a:ext cx="256032" cy="256032"/>
          </a:xfrm>
          <a:prstGeom prst="rect">
            <a:avLst/>
          </a:prstGeom>
        </p:spPr>
      </p:pic>
      <p:sp>
        <p:nvSpPr>
          <p:cNvPr id="36" name="Text 13">
            <a:extLst>
              <a:ext uri="{FF2B5EF4-FFF2-40B4-BE49-F238E27FC236}">
                <a16:creationId xmlns:a16="http://schemas.microsoft.com/office/drawing/2014/main" id="{29E35D1A-706F-E2B5-6435-B303C36BEF75}"/>
              </a:ext>
            </a:extLst>
          </p:cNvPr>
          <p:cNvSpPr txBox="1"/>
          <p:nvPr/>
        </p:nvSpPr>
        <p:spPr>
          <a:xfrm>
            <a:off x="4953000" y="2697815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دوزیمتری و پرونده پرتوگیری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E4C63503-7496-B4AA-22F7-A76591881F07}"/>
              </a:ext>
            </a:extLst>
          </p:cNvPr>
          <p:cNvSpPr txBox="1"/>
          <p:nvPr/>
        </p:nvSpPr>
        <p:spPr>
          <a:xfrm>
            <a:off x="4953000" y="3008711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25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تهیه دوزیمتر فردی و ثبت سوابق پزشکی و پرتوگیری</a:t>
            </a:r>
            <a:endParaRPr lang="fa-IR" sz="1250" dirty="0">
              <a:cs typeface="B Mitra" panose="00000400000000000000" pitchFamily="2" charset="-78"/>
            </a:endParaRPr>
          </a:p>
        </p:txBody>
      </p:sp>
      <p:sp>
        <p:nvSpPr>
          <p:cNvPr id="40" name="Shape 15">
            <a:extLst>
              <a:ext uri="{FF2B5EF4-FFF2-40B4-BE49-F238E27FC236}">
                <a16:creationId xmlns:a16="http://schemas.microsoft.com/office/drawing/2014/main" id="{1F36F80E-5367-5829-4A68-B5CEAA689616}"/>
              </a:ext>
            </a:extLst>
          </p:cNvPr>
          <p:cNvSpPr/>
          <p:nvPr/>
        </p:nvSpPr>
        <p:spPr>
          <a:xfrm>
            <a:off x="4815840" y="3475055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Shape 16">
            <a:extLst>
              <a:ext uri="{FF2B5EF4-FFF2-40B4-BE49-F238E27FC236}">
                <a16:creationId xmlns:a16="http://schemas.microsoft.com/office/drawing/2014/main" id="{57B128E4-266A-3DD7-C069-EBC76C67A581}"/>
              </a:ext>
            </a:extLst>
          </p:cNvPr>
          <p:cNvSpPr/>
          <p:nvPr/>
        </p:nvSpPr>
        <p:spPr>
          <a:xfrm>
            <a:off x="9616440" y="3584783"/>
            <a:ext cx="512064" cy="512064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4" name="Image 3" descr="preencoded.png">
            <a:extLst>
              <a:ext uri="{FF2B5EF4-FFF2-40B4-BE49-F238E27FC236}">
                <a16:creationId xmlns:a16="http://schemas.microsoft.com/office/drawing/2014/main" id="{8EA6D2F4-1278-BAD7-3288-E7359E0CC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456" y="3712799"/>
            <a:ext cx="256032" cy="256032"/>
          </a:xfrm>
          <a:prstGeom prst="rect">
            <a:avLst/>
          </a:prstGeom>
        </p:spPr>
      </p:pic>
      <p:sp>
        <p:nvSpPr>
          <p:cNvPr id="46" name="Text 17">
            <a:extLst>
              <a:ext uri="{FF2B5EF4-FFF2-40B4-BE49-F238E27FC236}">
                <a16:creationId xmlns:a16="http://schemas.microsoft.com/office/drawing/2014/main" id="{CE72B6B8-F263-EB2A-D32A-A1642F66FB34}"/>
              </a:ext>
            </a:extLst>
          </p:cNvPr>
          <p:cNvSpPr txBox="1"/>
          <p:nvPr/>
        </p:nvSpPr>
        <p:spPr>
          <a:xfrm>
            <a:off x="4953000" y="3548207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بازرسی و اجرای ALARA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054F888E-3F44-464B-6855-24CED2F1316C}"/>
              </a:ext>
            </a:extLst>
          </p:cNvPr>
          <p:cNvSpPr txBox="1"/>
          <p:nvPr/>
        </p:nvSpPr>
        <p:spPr>
          <a:xfrm>
            <a:off x="4953000" y="3859103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25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کنترل منابع پرتو و کاهش پرتوگیری تا حداقل ممکن</a:t>
            </a:r>
            <a:endParaRPr lang="fa-IR" sz="1250" dirty="0">
              <a:cs typeface="B Mitra" panose="00000400000000000000" pitchFamily="2" charset="-78"/>
            </a:endParaRPr>
          </a:p>
        </p:txBody>
      </p:sp>
      <p:sp>
        <p:nvSpPr>
          <p:cNvPr id="50" name="Shape 19">
            <a:extLst>
              <a:ext uri="{FF2B5EF4-FFF2-40B4-BE49-F238E27FC236}">
                <a16:creationId xmlns:a16="http://schemas.microsoft.com/office/drawing/2014/main" id="{391E7AB7-1447-CD71-C866-5C095CAB5C45}"/>
              </a:ext>
            </a:extLst>
          </p:cNvPr>
          <p:cNvSpPr/>
          <p:nvPr/>
        </p:nvSpPr>
        <p:spPr>
          <a:xfrm>
            <a:off x="4815840" y="4325447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2" name="Shape 20">
            <a:extLst>
              <a:ext uri="{FF2B5EF4-FFF2-40B4-BE49-F238E27FC236}">
                <a16:creationId xmlns:a16="http://schemas.microsoft.com/office/drawing/2014/main" id="{C1890A45-2BC9-68A2-9508-58E8AB86901D}"/>
              </a:ext>
            </a:extLst>
          </p:cNvPr>
          <p:cNvSpPr/>
          <p:nvPr/>
        </p:nvSpPr>
        <p:spPr>
          <a:xfrm>
            <a:off x="9616440" y="4435175"/>
            <a:ext cx="512064" cy="512064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4" name="Image 4" descr="preencoded.png">
            <a:extLst>
              <a:ext uri="{FF2B5EF4-FFF2-40B4-BE49-F238E27FC236}">
                <a16:creationId xmlns:a16="http://schemas.microsoft.com/office/drawing/2014/main" id="{1FD74D97-6B4B-E176-B1F2-A0158189FF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4456" y="4563191"/>
            <a:ext cx="256032" cy="256032"/>
          </a:xfrm>
          <a:prstGeom prst="rect">
            <a:avLst/>
          </a:prstGeom>
        </p:spPr>
      </p:pic>
      <p:sp>
        <p:nvSpPr>
          <p:cNvPr id="56" name="Text 21">
            <a:extLst>
              <a:ext uri="{FF2B5EF4-FFF2-40B4-BE49-F238E27FC236}">
                <a16:creationId xmlns:a16="http://schemas.microsoft.com/office/drawing/2014/main" id="{BAD81B07-7BAF-07F7-418B-811D42AFCD79}"/>
              </a:ext>
            </a:extLst>
          </p:cNvPr>
          <p:cNvSpPr txBox="1"/>
          <p:nvPr/>
        </p:nvSpPr>
        <p:spPr>
          <a:xfrm>
            <a:off x="4953000" y="4398599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دستورالعمل‌ها و آموزش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58" name="Text 22">
            <a:extLst>
              <a:ext uri="{FF2B5EF4-FFF2-40B4-BE49-F238E27FC236}">
                <a16:creationId xmlns:a16="http://schemas.microsoft.com/office/drawing/2014/main" id="{FE2C7E8A-832B-6814-D723-785D304D2E34}"/>
              </a:ext>
            </a:extLst>
          </p:cNvPr>
          <p:cNvSpPr txBox="1"/>
          <p:nvPr/>
        </p:nvSpPr>
        <p:spPr>
          <a:xfrm>
            <a:off x="4953000" y="4709495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25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فوریت‌ها، پرتوگیری بانوان باردار (کارکنان و بیماران) و آموزش مستمر</a:t>
            </a:r>
            <a:endParaRPr lang="fa-IR" sz="125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917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42B7A3-DB33-2A5C-4F9A-DB1FFAF1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11</a:t>
            </a:fld>
            <a:endParaRPr lang="fa-IR" dirty="0"/>
          </a:p>
        </p:txBody>
      </p:sp>
      <p:pic>
        <p:nvPicPr>
          <p:cNvPr id="96" name="Picture 95" descr="image.png">
            <a:extLst>
              <a:ext uri="{FF2B5EF4-FFF2-40B4-BE49-F238E27FC236}">
                <a16:creationId xmlns:a16="http://schemas.microsoft.com/office/drawing/2014/main" id="{092D0F52-A784-3DD3-6765-B7777A97E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402671"/>
            <a:ext cx="10439399" cy="5143500"/>
          </a:xfrm>
          <a:prstGeom prst="rect">
            <a:avLst/>
          </a:prstGeom>
        </p:spPr>
      </p:pic>
      <p:sp>
        <p:nvSpPr>
          <p:cNvPr id="98" name="Rounded Rectangle 3">
            <a:extLst>
              <a:ext uri="{FF2B5EF4-FFF2-40B4-BE49-F238E27FC236}">
                <a16:creationId xmlns:a16="http://schemas.microsoft.com/office/drawing/2014/main" id="{F9DE714D-56D6-49A3-AE50-866FE8DBF4B9}"/>
              </a:ext>
            </a:extLst>
          </p:cNvPr>
          <p:cNvSpPr/>
          <p:nvPr/>
        </p:nvSpPr>
        <p:spPr>
          <a:xfrm>
            <a:off x="6106531" y="1274209"/>
            <a:ext cx="4771019" cy="3950494"/>
          </a:xfrm>
          <a:prstGeom prst="roundRect">
            <a:avLst>
              <a:gd name="adj" fmla="val 216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00" name="Rounded Rectangle 4">
            <a:extLst>
              <a:ext uri="{FF2B5EF4-FFF2-40B4-BE49-F238E27FC236}">
                <a16:creationId xmlns:a16="http://schemas.microsoft.com/office/drawing/2014/main" id="{E74C4257-4E41-DB53-4E72-98200E8B150B}"/>
              </a:ext>
            </a:extLst>
          </p:cNvPr>
          <p:cNvSpPr/>
          <p:nvPr/>
        </p:nvSpPr>
        <p:spPr>
          <a:xfrm>
            <a:off x="1257301" y="1302784"/>
            <a:ext cx="4632952" cy="3950494"/>
          </a:xfrm>
          <a:prstGeom prst="roundRect">
            <a:avLst>
              <a:gd name="adj" fmla="val 216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9F77DEBB-1198-9183-4838-185BE5E3AA95}"/>
              </a:ext>
            </a:extLst>
          </p:cNvPr>
          <p:cNvSpPr/>
          <p:nvPr/>
        </p:nvSpPr>
        <p:spPr>
          <a:xfrm>
            <a:off x="6106531" y="1274209"/>
            <a:ext cx="4079081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F5D31BD-D0B3-48FB-060A-49C0FCC31A5E}"/>
              </a:ext>
            </a:extLst>
          </p:cNvPr>
          <p:cNvSpPr/>
          <p:nvPr/>
        </p:nvSpPr>
        <p:spPr>
          <a:xfrm>
            <a:off x="1827425" y="1274209"/>
            <a:ext cx="4079081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6" name="Picture 105" descr="image.png">
            <a:extLst>
              <a:ext uri="{FF2B5EF4-FFF2-40B4-BE49-F238E27FC236}">
                <a16:creationId xmlns:a16="http://schemas.microsoft.com/office/drawing/2014/main" id="{E6D719A5-F896-CC1F-87A6-CE621402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0227" y="762176"/>
            <a:ext cx="265470" cy="341115"/>
          </a:xfrm>
          <a:prstGeom prst="rect">
            <a:avLst/>
          </a:prstGeom>
        </p:spPr>
      </p:pic>
      <p:pic>
        <p:nvPicPr>
          <p:cNvPr id="108" name="Picture 107" descr="image.png">
            <a:extLst>
              <a:ext uri="{FF2B5EF4-FFF2-40B4-BE49-F238E27FC236}">
                <a16:creationId xmlns:a16="http://schemas.microsoft.com/office/drawing/2014/main" id="{AD811787-7A8C-6C65-A404-7855B8086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635" y="1708409"/>
            <a:ext cx="100124" cy="128588"/>
          </a:xfrm>
          <a:prstGeom prst="rect">
            <a:avLst/>
          </a:prstGeom>
        </p:spPr>
      </p:pic>
      <p:pic>
        <p:nvPicPr>
          <p:cNvPr id="110" name="Picture 109" descr="image.png">
            <a:extLst>
              <a:ext uri="{FF2B5EF4-FFF2-40B4-BE49-F238E27FC236}">
                <a16:creationId xmlns:a16="http://schemas.microsoft.com/office/drawing/2014/main" id="{AD5BCBFE-0686-12C6-9681-A1202EE1B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583287" y="1724850"/>
            <a:ext cx="95054" cy="122077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5D4D0A15-BAFE-A6F5-A209-63DEB1175353}"/>
              </a:ext>
            </a:extLst>
          </p:cNvPr>
          <p:cNvSpPr txBox="1"/>
          <p:nvPr/>
        </p:nvSpPr>
        <p:spPr>
          <a:xfrm>
            <a:off x="1855999" y="799149"/>
            <a:ext cx="129826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algn="r" defTabSz="342900" rtl="1">
              <a:defRPr/>
            </a:pP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سطح۲ </a:t>
            </a:r>
            <a:r>
              <a:rPr sz="1000" b="1" dirty="0" err="1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سنجه</a:t>
            </a:r>
            <a:r>
              <a:rPr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(</a:t>
            </a:r>
            <a:r>
              <a:rPr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ب-۷-۱-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2</a:t>
            </a:r>
            <a:r>
              <a:rPr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(</a:t>
            </a:r>
            <a:endParaRPr kumimoji="0" sz="731" b="1" i="0" u="none" strike="noStrike" kern="1200" cap="none" spc="0" normalizeH="0" baseline="0" noProof="0" dirty="0">
              <a:ln>
                <a:noFill/>
              </a:ln>
              <a:solidFill>
                <a:srgbClr val="0369A1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C431D5D-2100-2025-3D81-730B3329B06D}"/>
              </a:ext>
            </a:extLst>
          </p:cNvPr>
          <p:cNvSpPr txBox="1"/>
          <p:nvPr/>
        </p:nvSpPr>
        <p:spPr>
          <a:xfrm>
            <a:off x="4878626" y="724140"/>
            <a:ext cx="507671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ب-۷-۱-</a:t>
            </a:r>
            <a:r>
              <a:rPr lang="fa-IR" sz="2800" b="1" dirty="0">
                <a:latin typeface="Arial" pitchFamily="34" charset="0"/>
                <a:cs typeface="B Titr" panose="00000700000000000000" pitchFamily="2" charset="-78"/>
              </a:rPr>
              <a:t>2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: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فیزیک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بهداشت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و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کار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با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اشعه</a:t>
            </a:r>
            <a:endParaRPr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1D66B49-7EDC-EB48-C1F5-FFD55B89CCD1}"/>
              </a:ext>
            </a:extLst>
          </p:cNvPr>
          <p:cNvSpPr txBox="1"/>
          <p:nvPr/>
        </p:nvSpPr>
        <p:spPr>
          <a:xfrm>
            <a:off x="8207337" y="1664981"/>
            <a:ext cx="1766510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ضوابط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انتصاب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شرایط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احراز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0B485880-8AEC-1220-C9A2-73CBE5259DFE}"/>
              </a:ext>
            </a:extLst>
          </p:cNvPr>
          <p:cNvSpPr txBox="1"/>
          <p:nvPr/>
        </p:nvSpPr>
        <p:spPr>
          <a:xfrm>
            <a:off x="3542049" y="1680370"/>
            <a:ext cx="1793761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شرح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وظایف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عملیاتی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نظارتی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0BEF26E-919A-6626-93F2-316C082F6AC5}"/>
              </a:ext>
            </a:extLst>
          </p:cNvPr>
          <p:cNvSpPr txBox="1"/>
          <p:nvPr/>
        </p:nvSpPr>
        <p:spPr>
          <a:xfrm>
            <a:off x="6428170" y="217378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ابلاغ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قانونی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معتبر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صدور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حکم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بهداشت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منطبق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ضوابط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انرژی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اتمی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ایران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مجوز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اشعه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2EAA2D7-9570-BFCF-E72B-3D55D07AA767}"/>
              </a:ext>
            </a:extLst>
          </p:cNvPr>
          <p:cNvSpPr txBox="1"/>
          <p:nvPr/>
        </p:nvSpPr>
        <p:spPr>
          <a:xfrm>
            <a:off x="6436558" y="2744196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منع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اشتغال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همزمان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پذیرش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همزمان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مرکز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تشخیصی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اساس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مقررات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کشوری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5364419-588D-1B87-EA65-56D846091FE9}"/>
              </a:ext>
            </a:extLst>
          </p:cNvPr>
          <p:cNvSpPr txBox="1"/>
          <p:nvPr/>
        </p:nvSpPr>
        <p:spPr>
          <a:xfrm>
            <a:off x="6239301" y="3372747"/>
            <a:ext cx="388366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حداکثری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الزام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فعال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شیفت‌های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واحد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منظور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نظارت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616B8E2-CB5A-E873-5DF5-7D0C09742786}"/>
              </a:ext>
            </a:extLst>
          </p:cNvPr>
          <p:cNvSpPr txBox="1"/>
          <p:nvPr/>
        </p:nvSpPr>
        <p:spPr>
          <a:xfrm>
            <a:off x="6239301" y="3948488"/>
            <a:ext cx="4016396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آگاهی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شرح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وظایف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تسلط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آخرین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آیین‌نامه‌ها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پروتکل‌های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دوزیمتری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کالیبراسیون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پرتوساز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AA89756-D58A-26F8-CD64-EDFBAF9641E7}"/>
              </a:ext>
            </a:extLst>
          </p:cNvPr>
          <p:cNvSpPr txBox="1"/>
          <p:nvPr/>
        </p:nvSpPr>
        <p:spPr>
          <a:xfrm>
            <a:off x="1504950" y="2172105"/>
            <a:ext cx="3980119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پرسنل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پرتوگیری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شغلی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کارکنان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تحلیل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بالاتر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28B8F52-9485-A398-CC33-3073D387D6C5}"/>
              </a:ext>
            </a:extLst>
          </p:cNvPr>
          <p:cNvSpPr txBox="1"/>
          <p:nvPr/>
        </p:nvSpPr>
        <p:spPr>
          <a:xfrm>
            <a:off x="1609725" y="2564936"/>
            <a:ext cx="3917307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کنترل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کیفی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(QC)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تست‌های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تضمین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کیفیت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رادیوگرافی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سی‌تی‌اسکن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فلوروسکوپی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621F392-DE7F-FBF7-7E84-346DD8AFEC25}"/>
              </a:ext>
            </a:extLst>
          </p:cNvPr>
          <p:cNvSpPr txBox="1"/>
          <p:nvPr/>
        </p:nvSpPr>
        <p:spPr>
          <a:xfrm>
            <a:off x="1609725" y="3017173"/>
            <a:ext cx="3875345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سرب‌کوبی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بازرسی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ممیزی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حفاظ‌های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ساختمانی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شیشه‌های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روپوش‌ها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تیروئیدبندها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4531C92-DA8C-5E4E-8A28-9358DD30D38C}"/>
              </a:ext>
            </a:extLst>
          </p:cNvPr>
          <p:cNvSpPr txBox="1"/>
          <p:nvPr/>
        </p:nvSpPr>
        <p:spPr>
          <a:xfrm>
            <a:off x="1504950" y="3481751"/>
            <a:ext cx="4013259" cy="8257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حفاظت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برگزاری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بازآموزی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سالانه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پرسنل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1000" dirty="0">
              <a:solidFill>
                <a:srgbClr val="334155"/>
              </a:solidFill>
              <a:latin typeface="Vazirmatn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b="1" dirty="0">
                <a:latin typeface="Tahoma" panose="020B0604030504040204" pitchFamily="34" charset="0"/>
                <a:ea typeface="Tahoma" panose="020B0604030504040204" pitchFamily="34" charset="0"/>
                <a:cs typeface="B Mitra" panose="00000400000000000000" pitchFamily="2" charset="-78"/>
              </a:rPr>
              <a:t>نظارت</a:t>
            </a:r>
            <a:r>
              <a:rPr lang="ar-SA" sz="1200" dirty="0">
                <a:latin typeface="Tahoma" panose="020B0604030504040204" pitchFamily="34" charset="0"/>
                <a:ea typeface="Tahoma" panose="020B0604030504040204" pitchFamily="34" charset="0"/>
                <a:cs typeface="B Mitra" panose="00000400000000000000" pitchFamily="2" charset="-78"/>
              </a:rPr>
              <a:t> بر استفاده صحیح از تجهیزات ایمنی و حفاظت در برابر اشعه توسط پرسنل و بیماران</a:t>
            </a:r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B Mitra" panose="00000400000000000000" pitchFamily="2" charset="-78"/>
            </a:endParaRPr>
          </a:p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C0C159F-DFC3-37C2-F820-151584E2FFA5}"/>
              </a:ext>
            </a:extLst>
          </p:cNvPr>
          <p:cNvSpPr txBox="1"/>
          <p:nvPr/>
        </p:nvSpPr>
        <p:spPr>
          <a:xfrm>
            <a:off x="10324917" y="274419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3C8566FA-EB39-30CA-0945-F3D044463697}"/>
              </a:ext>
            </a:extLst>
          </p:cNvPr>
          <p:cNvSpPr txBox="1"/>
          <p:nvPr/>
        </p:nvSpPr>
        <p:spPr>
          <a:xfrm>
            <a:off x="10350565" y="392888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F32D6AD-4F70-A5AC-6759-1AECBF9290AD}"/>
              </a:ext>
            </a:extLst>
          </p:cNvPr>
          <p:cNvSpPr txBox="1"/>
          <p:nvPr/>
        </p:nvSpPr>
        <p:spPr>
          <a:xfrm>
            <a:off x="5620577" y="264946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CDC7ED2-180F-9022-4870-A33D10DAB25E}"/>
              </a:ext>
            </a:extLst>
          </p:cNvPr>
          <p:cNvSpPr txBox="1"/>
          <p:nvPr/>
        </p:nvSpPr>
        <p:spPr>
          <a:xfrm>
            <a:off x="5641042" y="3481751"/>
            <a:ext cx="45719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B73D3049-938A-4826-D594-B5CB37F31848}"/>
              </a:ext>
            </a:extLst>
          </p:cNvPr>
          <p:cNvSpPr txBox="1"/>
          <p:nvPr/>
        </p:nvSpPr>
        <p:spPr>
          <a:xfrm>
            <a:off x="5627045" y="304370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F0B04AC-F0F9-40D9-C076-6A49325842F4}"/>
              </a:ext>
            </a:extLst>
          </p:cNvPr>
          <p:cNvSpPr txBox="1"/>
          <p:nvPr/>
        </p:nvSpPr>
        <p:spPr>
          <a:xfrm>
            <a:off x="5645889" y="2218991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A00FF63-3899-1FEF-BAAF-2A36AF680DD5}"/>
              </a:ext>
            </a:extLst>
          </p:cNvPr>
          <p:cNvSpPr txBox="1"/>
          <p:nvPr/>
        </p:nvSpPr>
        <p:spPr>
          <a:xfrm>
            <a:off x="5645889" y="394698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962BF76-BB3D-649D-F2EF-A31BC52FEB0E}"/>
              </a:ext>
            </a:extLst>
          </p:cNvPr>
          <p:cNvSpPr txBox="1"/>
          <p:nvPr/>
        </p:nvSpPr>
        <p:spPr>
          <a:xfrm>
            <a:off x="10313592" y="337274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569C7AC7-F40B-D04E-6252-6A97F334E56E}"/>
              </a:ext>
            </a:extLst>
          </p:cNvPr>
          <p:cNvSpPr txBox="1"/>
          <p:nvPr/>
        </p:nvSpPr>
        <p:spPr>
          <a:xfrm>
            <a:off x="10324917" y="215358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616420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50036-F336-97AF-2FB5-F2D373B6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12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0C8518DA-9E6B-E1C2-5601-456D73C5D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385893"/>
            <a:ext cx="9782175" cy="5143500"/>
          </a:xfrm>
          <a:prstGeom prst="rect">
            <a:avLst/>
          </a:prstGeom>
        </p:spPr>
      </p:pic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BD0A3101-C849-C4FA-8569-E2D691878F73}"/>
              </a:ext>
            </a:extLst>
          </p:cNvPr>
          <p:cNvSpPr/>
          <p:nvPr/>
        </p:nvSpPr>
        <p:spPr>
          <a:xfrm>
            <a:off x="5938751" y="1300294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D92A1698-3C63-7DEA-6794-ACC7FC5F9165}"/>
              </a:ext>
            </a:extLst>
          </p:cNvPr>
          <p:cNvSpPr/>
          <p:nvPr/>
        </p:nvSpPr>
        <p:spPr>
          <a:xfrm>
            <a:off x="1464251" y="1300294"/>
            <a:ext cx="4274475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045628-E91C-703B-5EF9-68D02B45F444}"/>
              </a:ext>
            </a:extLst>
          </p:cNvPr>
          <p:cNvSpPr/>
          <p:nvPr/>
        </p:nvSpPr>
        <p:spPr>
          <a:xfrm>
            <a:off x="5938751" y="1300293"/>
            <a:ext cx="4079081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7413AB-B57B-61DD-AAB6-640BD26F5D93}"/>
              </a:ext>
            </a:extLst>
          </p:cNvPr>
          <p:cNvSpPr/>
          <p:nvPr/>
        </p:nvSpPr>
        <p:spPr>
          <a:xfrm>
            <a:off x="1659645" y="1300293"/>
            <a:ext cx="4079081" cy="28575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7E0F53BE-8DEB-BAF4-5519-7A0BE0988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4165" y="707362"/>
            <a:ext cx="267333" cy="347534"/>
          </a:xfrm>
          <a:prstGeom prst="rect">
            <a:avLst/>
          </a:prstGeom>
        </p:spPr>
      </p:pic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66FD00F5-5BC1-8C4D-DF22-C3382AA69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7340" y="1733296"/>
            <a:ext cx="240221" cy="188000"/>
          </a:xfrm>
          <a:prstGeom prst="rect">
            <a:avLst/>
          </a:prstGeom>
        </p:spPr>
      </p:pic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6A3584E5-0163-A8B4-D122-A52E179FD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2611" y="1688334"/>
            <a:ext cx="207673" cy="207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2A17C58-823E-465E-A297-3709DD464B49}"/>
              </a:ext>
            </a:extLst>
          </p:cNvPr>
          <p:cNvSpPr txBox="1"/>
          <p:nvPr/>
        </p:nvSpPr>
        <p:spPr>
          <a:xfrm>
            <a:off x="1781089" y="775610"/>
            <a:ext cx="142802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algn="r" defTabSz="342900" rtl="1">
              <a:defRPr/>
            </a:pP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سطح۲ سنجه (ب-7-۱-2 )</a:t>
            </a:r>
            <a:endParaRPr lang="fa-IR" sz="731" b="1" dirty="0">
              <a:solidFill>
                <a:srgbClr val="0369A1"/>
              </a:solidFill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B04255-EA8B-88D8-0B64-C4C6D0CB9B70}"/>
              </a:ext>
            </a:extLst>
          </p:cNvPr>
          <p:cNvSpPr txBox="1"/>
          <p:nvPr/>
        </p:nvSpPr>
        <p:spPr>
          <a:xfrm>
            <a:off x="4278385" y="707362"/>
            <a:ext cx="5510847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ب-۷-۱-۲: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تطابق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دامنه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خدمات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با</a:t>
            </a:r>
            <a:r>
              <a:rPr sz="28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800" b="1" dirty="0" err="1">
                <a:latin typeface="Arial" pitchFamily="34" charset="0"/>
                <a:cs typeface="B Titr" panose="00000700000000000000" pitchFamily="2" charset="-78"/>
              </a:rPr>
              <a:t>پروانه</a:t>
            </a:r>
            <a:endParaRPr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9959EF-36B7-650A-D930-9EFDB5F110E7}"/>
              </a:ext>
            </a:extLst>
          </p:cNvPr>
          <p:cNvSpPr txBox="1"/>
          <p:nvPr/>
        </p:nvSpPr>
        <p:spPr>
          <a:xfrm>
            <a:off x="6023472" y="1717722"/>
            <a:ext cx="3562589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لیست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انطباق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قانونی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5B9B30-7CE2-8274-02E1-809B380586CB}"/>
              </a:ext>
            </a:extLst>
          </p:cNvPr>
          <p:cNvSpPr txBox="1"/>
          <p:nvPr/>
        </p:nvSpPr>
        <p:spPr>
          <a:xfrm>
            <a:off x="1533138" y="1693660"/>
            <a:ext cx="374296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چرخه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تحلیل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ارائه‌نشده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9A96E7-BEB0-58EA-F1D6-8FDC32EB93A2}"/>
              </a:ext>
            </a:extLst>
          </p:cNvPr>
          <p:cNvSpPr txBox="1"/>
          <p:nvPr/>
        </p:nvSpPr>
        <p:spPr>
          <a:xfrm>
            <a:off x="6033871" y="2185877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انطباق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پروانه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بهره‌برداری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ارائه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کلیه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تاسیس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موافقت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اصولی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بیمارستان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CAF623-A45C-B4A9-D653-8AAB836E558A}"/>
              </a:ext>
            </a:extLst>
          </p:cNvPr>
          <p:cNvSpPr txBox="1"/>
          <p:nvPr/>
        </p:nvSpPr>
        <p:spPr>
          <a:xfrm>
            <a:off x="6032625" y="268601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تفکیک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جامعه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هدف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تعریف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فهرست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قابل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ارائه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بستری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سرپایی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BF4118-77C0-96C5-3D2B-A313A697ACE7}"/>
              </a:ext>
            </a:extLst>
          </p:cNvPr>
          <p:cNvSpPr txBox="1"/>
          <p:nvPr/>
        </p:nvSpPr>
        <p:spPr>
          <a:xfrm>
            <a:off x="6047240" y="3270948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اطلاع‌رسانی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عمومی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نصب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تابلوهای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راهنمای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انواع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ساعات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پذیرش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سالن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انتظار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D4092F8-7FF5-D765-B692-EDAF8864728C}"/>
              </a:ext>
            </a:extLst>
          </p:cNvPr>
          <p:cNvSpPr txBox="1"/>
          <p:nvPr/>
        </p:nvSpPr>
        <p:spPr>
          <a:xfrm>
            <a:off x="6079691" y="374773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تحقق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رصد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نرخ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مانیتورینگ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اعزام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ارجاع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غیرضروری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خارج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مرکز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F7FB73E-E04A-20A9-AD37-048617472293}"/>
              </a:ext>
            </a:extLst>
          </p:cNvPr>
          <p:cNvSpPr txBox="1"/>
          <p:nvPr/>
        </p:nvSpPr>
        <p:spPr>
          <a:xfrm>
            <a:off x="1659645" y="2094972"/>
            <a:ext cx="3750023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کنسلی‌ها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گزارش‌دهی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ماهانه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نشدن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خدمات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تیم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رهبری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مدیریت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بیمارستان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302E046-EACD-F6B5-2B11-743BD1EEE60A}"/>
              </a:ext>
            </a:extLst>
          </p:cNvPr>
          <p:cNvSpPr txBox="1"/>
          <p:nvPr/>
        </p:nvSpPr>
        <p:spPr>
          <a:xfrm>
            <a:off x="1533138" y="2672020"/>
            <a:ext cx="3854577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تحلیل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ریشه‌ای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(RCA):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بررسی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علل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قبیل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خرابی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کمبود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رادیولوژیست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قطعی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مصرفی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تداخلات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C0EB00-E38A-91E4-E161-EA36694CBBFE}"/>
              </a:ext>
            </a:extLst>
          </p:cNvPr>
          <p:cNvSpPr txBox="1"/>
          <p:nvPr/>
        </p:nvSpPr>
        <p:spPr>
          <a:xfrm>
            <a:off x="1533138" y="3191113"/>
            <a:ext cx="386260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تدوین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برنامه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اقدام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اصلاحی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برنامه‌ریزی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فوری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جهت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نگهداری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پیشگیرانه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(PM)،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تأمین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پشتیبان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لغو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گلوگاه‌ها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7636D0-39D8-C1BD-07AC-0F99C5AB838C}"/>
              </a:ext>
            </a:extLst>
          </p:cNvPr>
          <p:cNvSpPr txBox="1"/>
          <p:nvPr/>
        </p:nvSpPr>
        <p:spPr>
          <a:xfrm>
            <a:off x="1464251" y="3725010"/>
            <a:ext cx="3953006" cy="1712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اثربخشی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سنجش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کاهش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کنسلی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ماهه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متوالی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56060C-BD04-9F39-D1AB-C2099FEDA301}"/>
              </a:ext>
            </a:extLst>
          </p:cNvPr>
          <p:cNvSpPr txBox="1"/>
          <p:nvPr/>
        </p:nvSpPr>
        <p:spPr>
          <a:xfrm>
            <a:off x="9775937" y="2230488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812D80-073A-827B-3AB7-5BC3215E65CF}"/>
              </a:ext>
            </a:extLst>
          </p:cNvPr>
          <p:cNvSpPr txBox="1"/>
          <p:nvPr/>
        </p:nvSpPr>
        <p:spPr>
          <a:xfrm>
            <a:off x="9775937" y="3270948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799777-A3F9-38E6-FA07-C2411C69A907}"/>
              </a:ext>
            </a:extLst>
          </p:cNvPr>
          <p:cNvSpPr txBox="1"/>
          <p:nvPr/>
        </p:nvSpPr>
        <p:spPr>
          <a:xfrm>
            <a:off x="5493904" y="273963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64254F-8434-51EE-FA04-748E0FA46171}"/>
              </a:ext>
            </a:extLst>
          </p:cNvPr>
          <p:cNvSpPr txBox="1"/>
          <p:nvPr/>
        </p:nvSpPr>
        <p:spPr>
          <a:xfrm>
            <a:off x="5495498" y="3248822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16C75D-C324-C0C9-B711-D915D425F944}"/>
              </a:ext>
            </a:extLst>
          </p:cNvPr>
          <p:cNvSpPr txBox="1"/>
          <p:nvPr/>
        </p:nvSpPr>
        <p:spPr>
          <a:xfrm>
            <a:off x="9775937" y="275076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AB06603-6C97-28D4-0F94-BACB175C986A}"/>
              </a:ext>
            </a:extLst>
          </p:cNvPr>
          <p:cNvSpPr txBox="1"/>
          <p:nvPr/>
        </p:nvSpPr>
        <p:spPr>
          <a:xfrm>
            <a:off x="9801585" y="376193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2A2B2B0-9688-1C5F-E449-00E84FA8206E}"/>
              </a:ext>
            </a:extLst>
          </p:cNvPr>
          <p:cNvSpPr txBox="1"/>
          <p:nvPr/>
        </p:nvSpPr>
        <p:spPr>
          <a:xfrm>
            <a:off x="5493904" y="216619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4619DDC-5C62-E2D6-676D-2D384B3D26B7}"/>
              </a:ext>
            </a:extLst>
          </p:cNvPr>
          <p:cNvSpPr txBox="1"/>
          <p:nvPr/>
        </p:nvSpPr>
        <p:spPr>
          <a:xfrm>
            <a:off x="5520197" y="372828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08943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BEC478-F795-886E-2F38-CDA7DA589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13</a:t>
            </a:fld>
            <a:endParaRPr lang="fa-IR" dirty="0"/>
          </a:p>
        </p:txBody>
      </p:sp>
      <p:sp>
        <p:nvSpPr>
          <p:cNvPr id="60" name="Text 0">
            <a:extLst>
              <a:ext uri="{FF2B5EF4-FFF2-40B4-BE49-F238E27FC236}">
                <a16:creationId xmlns:a16="http://schemas.microsoft.com/office/drawing/2014/main" id="{3EFAB985-416F-0162-744E-B5B0107DBD0E}"/>
              </a:ext>
            </a:extLst>
          </p:cNvPr>
          <p:cNvSpPr txBox="1"/>
          <p:nvPr/>
        </p:nvSpPr>
        <p:spPr>
          <a:xfrm>
            <a:off x="1900106" y="78604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2800" b="1" dirty="0">
                <a:latin typeface="Arial" pitchFamily="34" charset="0"/>
                <a:cs typeface="B Titr" panose="00000700000000000000" pitchFamily="2" charset="-78"/>
              </a:rPr>
              <a:t>برنامه‌ریزی خدمات و پذیرش</a:t>
            </a:r>
            <a:endParaRPr lang="fa-IR" sz="28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EAD7FB30-6D8A-A42A-102F-01688767D124}"/>
              </a:ext>
            </a:extLst>
          </p:cNvPr>
          <p:cNvSpPr txBox="1"/>
          <p:nvPr/>
        </p:nvSpPr>
        <p:spPr>
          <a:xfrm>
            <a:off x="1734981" y="1396431"/>
            <a:ext cx="83917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ب-7-1-3    و   ب-7-2-1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4" name="Text 2">
            <a:extLst>
              <a:ext uri="{FF2B5EF4-FFF2-40B4-BE49-F238E27FC236}">
                <a16:creationId xmlns:a16="http://schemas.microsoft.com/office/drawing/2014/main" id="{E2B574C2-9571-6EE2-CA0D-5F87D9E3AE31}"/>
              </a:ext>
            </a:extLst>
          </p:cNvPr>
          <p:cNvSpPr txBox="1"/>
          <p:nvPr/>
        </p:nvSpPr>
        <p:spPr>
          <a:xfrm>
            <a:off x="1900106" y="17918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چرخه ارائه خدمات بر اساس پروانه بهره‌برداری</a:t>
            </a:r>
            <a:endParaRPr lang="fa-IR" sz="1300" dirty="0"/>
          </a:p>
        </p:txBody>
      </p:sp>
      <p:sp>
        <p:nvSpPr>
          <p:cNvPr id="66" name="Shape 3">
            <a:extLst>
              <a:ext uri="{FF2B5EF4-FFF2-40B4-BE49-F238E27FC236}">
                <a16:creationId xmlns:a16="http://schemas.microsoft.com/office/drawing/2014/main" id="{2C2FD110-EF41-7244-8DE0-BAA86ADA8D55}"/>
              </a:ext>
            </a:extLst>
          </p:cNvPr>
          <p:cNvSpPr/>
          <p:nvPr/>
        </p:nvSpPr>
        <p:spPr>
          <a:xfrm>
            <a:off x="8703242" y="2157648"/>
            <a:ext cx="1426464" cy="914400"/>
          </a:xfrm>
          <a:prstGeom prst="roundRect">
            <a:avLst>
              <a:gd name="adj" fmla="val 100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4">
            <a:extLst>
              <a:ext uri="{FF2B5EF4-FFF2-40B4-BE49-F238E27FC236}">
                <a16:creationId xmlns:a16="http://schemas.microsoft.com/office/drawing/2014/main" id="{6337761B-F0BA-1DA5-41F7-73418DD7BB81}"/>
              </a:ext>
            </a:extLst>
          </p:cNvPr>
          <p:cNvSpPr txBox="1"/>
          <p:nvPr/>
        </p:nvSpPr>
        <p:spPr>
          <a:xfrm>
            <a:off x="8776394" y="2157648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ارائه خدمات به بیماران اورژانسی، بستری و سرپایی</a:t>
            </a:r>
            <a:endParaRPr lang="fa-IR" sz="1050" b="1" dirty="0">
              <a:cs typeface="B Mitra" panose="00000400000000000000" pitchFamily="2" charset="-78"/>
            </a:endParaRPr>
          </a:p>
        </p:txBody>
      </p:sp>
      <p:sp>
        <p:nvSpPr>
          <p:cNvPr id="70" name="Shape 5">
            <a:extLst>
              <a:ext uri="{FF2B5EF4-FFF2-40B4-BE49-F238E27FC236}">
                <a16:creationId xmlns:a16="http://schemas.microsoft.com/office/drawing/2014/main" id="{D3681FDD-EFCA-59C2-D49E-7C079CEDC77A}"/>
              </a:ext>
            </a:extLst>
          </p:cNvPr>
          <p:cNvSpPr/>
          <p:nvPr/>
        </p:nvSpPr>
        <p:spPr>
          <a:xfrm>
            <a:off x="8465498" y="2523408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6">
            <a:extLst>
              <a:ext uri="{FF2B5EF4-FFF2-40B4-BE49-F238E27FC236}">
                <a16:creationId xmlns:a16="http://schemas.microsoft.com/office/drawing/2014/main" id="{AEA6065D-B5B4-2BCA-C658-D49BABA587F4}"/>
              </a:ext>
            </a:extLst>
          </p:cNvPr>
          <p:cNvSpPr/>
          <p:nvPr/>
        </p:nvSpPr>
        <p:spPr>
          <a:xfrm>
            <a:off x="7002458" y="2157648"/>
            <a:ext cx="1426464" cy="914400"/>
          </a:xfrm>
          <a:prstGeom prst="roundRect">
            <a:avLst>
              <a:gd name="adj" fmla="val 100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">
            <a:extLst>
              <a:ext uri="{FF2B5EF4-FFF2-40B4-BE49-F238E27FC236}">
                <a16:creationId xmlns:a16="http://schemas.microsoft.com/office/drawing/2014/main" id="{FD511D59-E26A-B901-8556-82ECC96DFEB9}"/>
              </a:ext>
            </a:extLst>
          </p:cNvPr>
          <p:cNvSpPr txBox="1"/>
          <p:nvPr/>
        </p:nvSpPr>
        <p:spPr>
          <a:xfrm>
            <a:off x="7075610" y="2157648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پایش عملکرد و گزارش خدمات ارائه ‌نشده</a:t>
            </a:r>
            <a:endParaRPr lang="fa-IR" sz="1050" b="1" dirty="0">
              <a:cs typeface="B Mitra" panose="00000400000000000000" pitchFamily="2" charset="-78"/>
            </a:endParaRPr>
          </a:p>
        </p:txBody>
      </p:sp>
      <p:sp>
        <p:nvSpPr>
          <p:cNvPr id="76" name="Shape 8">
            <a:extLst>
              <a:ext uri="{FF2B5EF4-FFF2-40B4-BE49-F238E27FC236}">
                <a16:creationId xmlns:a16="http://schemas.microsoft.com/office/drawing/2014/main" id="{F37C859D-39BB-47F3-83B3-4A36BD5C88A7}"/>
              </a:ext>
            </a:extLst>
          </p:cNvPr>
          <p:cNvSpPr/>
          <p:nvPr/>
        </p:nvSpPr>
        <p:spPr>
          <a:xfrm>
            <a:off x="6764714" y="2523408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9">
            <a:extLst>
              <a:ext uri="{FF2B5EF4-FFF2-40B4-BE49-F238E27FC236}">
                <a16:creationId xmlns:a16="http://schemas.microsoft.com/office/drawing/2014/main" id="{D6BF3EE8-0626-87EF-BF65-79AF3DC86030}"/>
              </a:ext>
            </a:extLst>
          </p:cNvPr>
          <p:cNvSpPr/>
          <p:nvPr/>
        </p:nvSpPr>
        <p:spPr>
          <a:xfrm>
            <a:off x="5301674" y="2157648"/>
            <a:ext cx="1426464" cy="914400"/>
          </a:xfrm>
          <a:prstGeom prst="roundRect">
            <a:avLst>
              <a:gd name="adj" fmla="val 100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10">
            <a:extLst>
              <a:ext uri="{FF2B5EF4-FFF2-40B4-BE49-F238E27FC236}">
                <a16:creationId xmlns:a16="http://schemas.microsoft.com/office/drawing/2014/main" id="{0D0C37AE-DE1D-D98B-6482-6B01B72A2026}"/>
              </a:ext>
            </a:extLst>
          </p:cNvPr>
          <p:cNvSpPr txBox="1"/>
          <p:nvPr/>
        </p:nvSpPr>
        <p:spPr>
          <a:xfrm>
            <a:off x="5374826" y="2157648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شناسایی و تحلیل علل انجام نشدن خدمات</a:t>
            </a:r>
            <a:endParaRPr lang="fa-IR" sz="1050" b="1" dirty="0">
              <a:cs typeface="B Mitra" panose="00000400000000000000" pitchFamily="2" charset="-78"/>
            </a:endParaRPr>
          </a:p>
        </p:txBody>
      </p:sp>
      <p:sp>
        <p:nvSpPr>
          <p:cNvPr id="82" name="Shape 11">
            <a:extLst>
              <a:ext uri="{FF2B5EF4-FFF2-40B4-BE49-F238E27FC236}">
                <a16:creationId xmlns:a16="http://schemas.microsoft.com/office/drawing/2014/main" id="{F96FCF35-D4A0-0DFD-D355-0BA07BD5BEA7}"/>
              </a:ext>
            </a:extLst>
          </p:cNvPr>
          <p:cNvSpPr/>
          <p:nvPr/>
        </p:nvSpPr>
        <p:spPr>
          <a:xfrm>
            <a:off x="5063930" y="2523408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12">
            <a:extLst>
              <a:ext uri="{FF2B5EF4-FFF2-40B4-BE49-F238E27FC236}">
                <a16:creationId xmlns:a16="http://schemas.microsoft.com/office/drawing/2014/main" id="{A47EB4E9-2E6E-A9F2-08C1-02FDA54EF2DA}"/>
              </a:ext>
            </a:extLst>
          </p:cNvPr>
          <p:cNvSpPr/>
          <p:nvPr/>
        </p:nvSpPr>
        <p:spPr>
          <a:xfrm>
            <a:off x="3600890" y="2157648"/>
            <a:ext cx="1426464" cy="914400"/>
          </a:xfrm>
          <a:prstGeom prst="roundRect">
            <a:avLst>
              <a:gd name="adj" fmla="val 100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13">
            <a:extLst>
              <a:ext uri="{FF2B5EF4-FFF2-40B4-BE49-F238E27FC236}">
                <a16:creationId xmlns:a16="http://schemas.microsoft.com/office/drawing/2014/main" id="{6EA3E22D-3480-9324-024B-F2ACD8DEBC33}"/>
              </a:ext>
            </a:extLst>
          </p:cNvPr>
          <p:cNvSpPr txBox="1"/>
          <p:nvPr/>
        </p:nvSpPr>
        <p:spPr>
          <a:xfrm>
            <a:off x="3674042" y="2157648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تدوین اقدام اصلاحی جهت رفع علل عدم انجام خدمات</a:t>
            </a:r>
            <a:endParaRPr lang="fa-IR" sz="1050" b="1" dirty="0">
              <a:cs typeface="B Mitra" panose="00000400000000000000" pitchFamily="2" charset="-78"/>
            </a:endParaRPr>
          </a:p>
        </p:txBody>
      </p:sp>
      <p:sp>
        <p:nvSpPr>
          <p:cNvPr id="88" name="Shape 14">
            <a:extLst>
              <a:ext uri="{FF2B5EF4-FFF2-40B4-BE49-F238E27FC236}">
                <a16:creationId xmlns:a16="http://schemas.microsoft.com/office/drawing/2014/main" id="{20C1FCA3-AF46-0218-0204-A8DAD616B7EB}"/>
              </a:ext>
            </a:extLst>
          </p:cNvPr>
          <p:cNvSpPr/>
          <p:nvPr/>
        </p:nvSpPr>
        <p:spPr>
          <a:xfrm>
            <a:off x="3363146" y="2523408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15">
            <a:extLst>
              <a:ext uri="{FF2B5EF4-FFF2-40B4-BE49-F238E27FC236}">
                <a16:creationId xmlns:a16="http://schemas.microsoft.com/office/drawing/2014/main" id="{F4FD906D-1995-457B-6884-8D10281C97F2}"/>
              </a:ext>
            </a:extLst>
          </p:cNvPr>
          <p:cNvSpPr/>
          <p:nvPr/>
        </p:nvSpPr>
        <p:spPr>
          <a:xfrm>
            <a:off x="1900106" y="2157648"/>
            <a:ext cx="1426464" cy="914400"/>
          </a:xfrm>
          <a:prstGeom prst="roundRect">
            <a:avLst>
              <a:gd name="adj" fmla="val 100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16">
            <a:extLst>
              <a:ext uri="{FF2B5EF4-FFF2-40B4-BE49-F238E27FC236}">
                <a16:creationId xmlns:a16="http://schemas.microsoft.com/office/drawing/2014/main" id="{81DDF757-A559-996F-8D11-6A696434E5ED}"/>
              </a:ext>
            </a:extLst>
          </p:cNvPr>
          <p:cNvSpPr txBox="1"/>
          <p:nvPr/>
        </p:nvSpPr>
        <p:spPr>
          <a:xfrm>
            <a:off x="1973258" y="2157648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ارزیابی دوره‌ای اثربخشی اقدامات انجام شده</a:t>
            </a:r>
            <a:endParaRPr lang="fa-IR" sz="1050" b="1" dirty="0">
              <a:cs typeface="B Mitra" panose="00000400000000000000" pitchFamily="2" charset="-78"/>
            </a:endParaRPr>
          </a:p>
        </p:txBody>
      </p:sp>
      <p:sp>
        <p:nvSpPr>
          <p:cNvPr id="94" name="Text 17">
            <a:extLst>
              <a:ext uri="{FF2B5EF4-FFF2-40B4-BE49-F238E27FC236}">
                <a16:creationId xmlns:a16="http://schemas.microsoft.com/office/drawing/2014/main" id="{12D5B14D-1327-E857-75A2-20EF98BD1167}"/>
              </a:ext>
            </a:extLst>
          </p:cNvPr>
          <p:cNvSpPr txBox="1"/>
          <p:nvPr/>
        </p:nvSpPr>
        <p:spPr>
          <a:xfrm>
            <a:off x="1900106" y="33463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3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ثبت اطلاعات لازم در زمان پذیرش ( توسط متصدی پذیرش)</a:t>
            </a:r>
            <a:endParaRPr lang="fa-IR" sz="1300" dirty="0"/>
          </a:p>
        </p:txBody>
      </p:sp>
      <p:sp>
        <p:nvSpPr>
          <p:cNvPr id="96" name="Shape 18">
            <a:extLst>
              <a:ext uri="{FF2B5EF4-FFF2-40B4-BE49-F238E27FC236}">
                <a16:creationId xmlns:a16="http://schemas.microsoft.com/office/drawing/2014/main" id="{B507BCA8-FD2E-3389-18C4-D39AD994A336}"/>
              </a:ext>
            </a:extLst>
          </p:cNvPr>
          <p:cNvSpPr/>
          <p:nvPr/>
        </p:nvSpPr>
        <p:spPr>
          <a:xfrm>
            <a:off x="7569386" y="3712128"/>
            <a:ext cx="256032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8" name="Shape 19">
            <a:extLst>
              <a:ext uri="{FF2B5EF4-FFF2-40B4-BE49-F238E27FC236}">
                <a16:creationId xmlns:a16="http://schemas.microsoft.com/office/drawing/2014/main" id="{496F1462-8EC9-F4D6-C1C5-5AFAE7701D32}"/>
              </a:ext>
            </a:extLst>
          </p:cNvPr>
          <p:cNvSpPr/>
          <p:nvPr/>
        </p:nvSpPr>
        <p:spPr>
          <a:xfrm>
            <a:off x="9398186" y="3895008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0" name="Image 0" descr="preencoded.png">
            <a:extLst>
              <a:ext uri="{FF2B5EF4-FFF2-40B4-BE49-F238E27FC236}">
                <a16:creationId xmlns:a16="http://schemas.microsoft.com/office/drawing/2014/main" id="{7E9EF44C-A606-03E8-B0F3-1FA7F39C6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346" y="4032168"/>
            <a:ext cx="274320" cy="274320"/>
          </a:xfrm>
          <a:prstGeom prst="rect">
            <a:avLst/>
          </a:prstGeom>
        </p:spPr>
      </p:pic>
      <p:sp>
        <p:nvSpPr>
          <p:cNvPr id="102" name="Text 20">
            <a:extLst>
              <a:ext uri="{FF2B5EF4-FFF2-40B4-BE49-F238E27FC236}">
                <a16:creationId xmlns:a16="http://schemas.microsoft.com/office/drawing/2014/main" id="{A77D9ED7-7E63-9367-0D19-FD0350D5C282}"/>
              </a:ext>
            </a:extLst>
          </p:cNvPr>
          <p:cNvSpPr txBox="1"/>
          <p:nvPr/>
        </p:nvSpPr>
        <p:spPr>
          <a:xfrm>
            <a:off x="7706546" y="391329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شناسایی دقیق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04" name="Text 21">
            <a:extLst>
              <a:ext uri="{FF2B5EF4-FFF2-40B4-BE49-F238E27FC236}">
                <a16:creationId xmlns:a16="http://schemas.microsoft.com/office/drawing/2014/main" id="{A42F69B2-28F1-B29F-FFB4-126C7AF83DB7}"/>
              </a:ext>
            </a:extLst>
          </p:cNvPr>
          <p:cNvSpPr txBox="1"/>
          <p:nvPr/>
        </p:nvSpPr>
        <p:spPr>
          <a:xfrm>
            <a:off x="7752266" y="4535088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حداقل دو شناسه و نام پزشک درخواست‌کننده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06" name="Shape 22">
            <a:extLst>
              <a:ext uri="{FF2B5EF4-FFF2-40B4-BE49-F238E27FC236}">
                <a16:creationId xmlns:a16="http://schemas.microsoft.com/office/drawing/2014/main" id="{45F4E67D-A287-0D96-3453-0F1937BF9DD2}"/>
              </a:ext>
            </a:extLst>
          </p:cNvPr>
          <p:cNvSpPr/>
          <p:nvPr/>
        </p:nvSpPr>
        <p:spPr>
          <a:xfrm>
            <a:off x="4734746" y="3712128"/>
            <a:ext cx="256032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8" name="Shape 23">
            <a:extLst>
              <a:ext uri="{FF2B5EF4-FFF2-40B4-BE49-F238E27FC236}">
                <a16:creationId xmlns:a16="http://schemas.microsoft.com/office/drawing/2014/main" id="{038DA435-6BAD-1024-F4A7-03986DBDF952}"/>
              </a:ext>
            </a:extLst>
          </p:cNvPr>
          <p:cNvSpPr/>
          <p:nvPr/>
        </p:nvSpPr>
        <p:spPr>
          <a:xfrm>
            <a:off x="6563546" y="3895008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0" name="Image 1" descr="preencoded.png">
            <a:extLst>
              <a:ext uri="{FF2B5EF4-FFF2-40B4-BE49-F238E27FC236}">
                <a16:creationId xmlns:a16="http://schemas.microsoft.com/office/drawing/2014/main" id="{2563ACDE-28C6-9064-AF3D-4FE63A47E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06" y="4032168"/>
            <a:ext cx="274320" cy="274320"/>
          </a:xfrm>
          <a:prstGeom prst="rect">
            <a:avLst/>
          </a:prstGeom>
        </p:spPr>
      </p:pic>
      <p:sp>
        <p:nvSpPr>
          <p:cNvPr id="112" name="Text 24">
            <a:extLst>
              <a:ext uri="{FF2B5EF4-FFF2-40B4-BE49-F238E27FC236}">
                <a16:creationId xmlns:a16="http://schemas.microsoft.com/office/drawing/2014/main" id="{78D7D716-0BCF-B63E-B416-4B41E37AADDD}"/>
              </a:ext>
            </a:extLst>
          </p:cNvPr>
          <p:cNvSpPr txBox="1"/>
          <p:nvPr/>
        </p:nvSpPr>
        <p:spPr>
          <a:xfrm>
            <a:off x="4871906" y="391329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زمان و علت مراجعه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14" name="Text 25">
            <a:extLst>
              <a:ext uri="{FF2B5EF4-FFF2-40B4-BE49-F238E27FC236}">
                <a16:creationId xmlns:a16="http://schemas.microsoft.com/office/drawing/2014/main" id="{B0BDA9D4-64CF-40A1-1062-864920A748BF}"/>
              </a:ext>
            </a:extLst>
          </p:cNvPr>
          <p:cNvSpPr txBox="1"/>
          <p:nvPr/>
        </p:nvSpPr>
        <p:spPr>
          <a:xfrm>
            <a:off x="4917626" y="4535088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ساعت، تاریخ، علت مراجعه وشکایت فعلی و  نوع تصویربرداری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16" name="Shape 26">
            <a:extLst>
              <a:ext uri="{FF2B5EF4-FFF2-40B4-BE49-F238E27FC236}">
                <a16:creationId xmlns:a16="http://schemas.microsoft.com/office/drawing/2014/main" id="{900B85FB-E4A9-22D8-A44F-4C6BF93C693F}"/>
              </a:ext>
            </a:extLst>
          </p:cNvPr>
          <p:cNvSpPr/>
          <p:nvPr/>
        </p:nvSpPr>
        <p:spPr>
          <a:xfrm>
            <a:off x="1900106" y="3712128"/>
            <a:ext cx="256032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8" name="Shape 27">
            <a:extLst>
              <a:ext uri="{FF2B5EF4-FFF2-40B4-BE49-F238E27FC236}">
                <a16:creationId xmlns:a16="http://schemas.microsoft.com/office/drawing/2014/main" id="{A3BAE451-194B-1EE2-40ED-9D5DFC85C495}"/>
              </a:ext>
            </a:extLst>
          </p:cNvPr>
          <p:cNvSpPr/>
          <p:nvPr/>
        </p:nvSpPr>
        <p:spPr>
          <a:xfrm>
            <a:off x="3728906" y="3895008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0" name="Image 2" descr="preencoded.png">
            <a:extLst>
              <a:ext uri="{FF2B5EF4-FFF2-40B4-BE49-F238E27FC236}">
                <a16:creationId xmlns:a16="http://schemas.microsoft.com/office/drawing/2014/main" id="{AAB8C356-38C5-4394-9A1F-3EF192C6B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066" y="4032168"/>
            <a:ext cx="274320" cy="274320"/>
          </a:xfrm>
          <a:prstGeom prst="rect">
            <a:avLst/>
          </a:prstGeom>
        </p:spPr>
      </p:pic>
      <p:sp>
        <p:nvSpPr>
          <p:cNvPr id="122" name="Text 28">
            <a:extLst>
              <a:ext uri="{FF2B5EF4-FFF2-40B4-BE49-F238E27FC236}">
                <a16:creationId xmlns:a16="http://schemas.microsoft.com/office/drawing/2014/main" id="{15E33776-3EF4-99C6-A7FA-6E4ADC24EFB5}"/>
              </a:ext>
            </a:extLst>
          </p:cNvPr>
          <p:cNvSpPr txBox="1"/>
          <p:nvPr/>
        </p:nvSpPr>
        <p:spPr>
          <a:xfrm>
            <a:off x="2037266" y="391329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حساسیت دارویی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24" name="Text 29">
            <a:extLst>
              <a:ext uri="{FF2B5EF4-FFF2-40B4-BE49-F238E27FC236}">
                <a16:creationId xmlns:a16="http://schemas.microsoft.com/office/drawing/2014/main" id="{D926471B-DF38-982D-C60B-B8056E5BFFAC}"/>
              </a:ext>
            </a:extLst>
          </p:cNvPr>
          <p:cNvSpPr txBox="1"/>
          <p:nvPr/>
        </p:nvSpPr>
        <p:spPr>
          <a:xfrm>
            <a:off x="2082986" y="4535088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بررسی و ثبت در موارد مداخله‌ای؛ نام بخش(برای بیمار بستری) یا شماره تماس بیمارسرپایی</a:t>
            </a:r>
            <a:endParaRPr lang="fa-IR" sz="14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6778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D4B34A-CD76-21C4-5C56-E7B8F8C3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14</a:t>
            </a:fld>
            <a:endParaRPr lang="fa-IR" dirty="0"/>
          </a:p>
        </p:txBody>
      </p:sp>
      <p:pic>
        <p:nvPicPr>
          <p:cNvPr id="44" name="Picture 43" descr="image.png">
            <a:extLst>
              <a:ext uri="{FF2B5EF4-FFF2-40B4-BE49-F238E27FC236}">
                <a16:creationId xmlns:a16="http://schemas.microsoft.com/office/drawing/2014/main" id="{C732F251-8B00-59BB-3190-92CE6BCC6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1" y="461394"/>
            <a:ext cx="10277474" cy="5143500"/>
          </a:xfrm>
          <a:prstGeom prst="rect">
            <a:avLst/>
          </a:prstGeom>
        </p:spPr>
      </p:pic>
      <p:sp>
        <p:nvSpPr>
          <p:cNvPr id="46" name="Rounded Rectangle 2">
            <a:extLst>
              <a:ext uri="{FF2B5EF4-FFF2-40B4-BE49-F238E27FC236}">
                <a16:creationId xmlns:a16="http://schemas.microsoft.com/office/drawing/2014/main" id="{8438A8BD-32D8-8639-FA28-1F295EDBA3AB}"/>
              </a:ext>
            </a:extLst>
          </p:cNvPr>
          <p:cNvSpPr/>
          <p:nvPr/>
        </p:nvSpPr>
        <p:spPr>
          <a:xfrm>
            <a:off x="1801013" y="816310"/>
            <a:ext cx="1922455" cy="255431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48" name="Rounded Rectangle 3">
            <a:extLst>
              <a:ext uri="{FF2B5EF4-FFF2-40B4-BE49-F238E27FC236}">
                <a16:creationId xmlns:a16="http://schemas.microsoft.com/office/drawing/2014/main" id="{7DBC9D80-B2AD-A388-6970-78682A32ED1E}"/>
              </a:ext>
            </a:extLst>
          </p:cNvPr>
          <p:cNvSpPr/>
          <p:nvPr/>
        </p:nvSpPr>
        <p:spPr>
          <a:xfrm>
            <a:off x="7897035" y="1318415"/>
            <a:ext cx="2599515" cy="3957867"/>
          </a:xfrm>
          <a:prstGeom prst="roundRect">
            <a:avLst>
              <a:gd name="adj" fmla="val 376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4">
            <a:extLst>
              <a:ext uri="{FF2B5EF4-FFF2-40B4-BE49-F238E27FC236}">
                <a16:creationId xmlns:a16="http://schemas.microsoft.com/office/drawing/2014/main" id="{0FADAD70-7F05-D942-469D-787128A19CA3}"/>
              </a:ext>
            </a:extLst>
          </p:cNvPr>
          <p:cNvSpPr/>
          <p:nvPr/>
        </p:nvSpPr>
        <p:spPr>
          <a:xfrm>
            <a:off x="5238131" y="1332932"/>
            <a:ext cx="2525679" cy="3950494"/>
          </a:xfrm>
          <a:prstGeom prst="roundRect">
            <a:avLst>
              <a:gd name="adj" fmla="val 376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A1320C8-5BCF-D98C-F7E9-FD15A1C4D283}"/>
              </a:ext>
            </a:extLst>
          </p:cNvPr>
          <p:cNvSpPr/>
          <p:nvPr/>
        </p:nvSpPr>
        <p:spPr>
          <a:xfrm>
            <a:off x="5489865" y="1332932"/>
            <a:ext cx="2273945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4" name="Picture 53" descr="image.png">
            <a:extLst>
              <a:ext uri="{FF2B5EF4-FFF2-40B4-BE49-F238E27FC236}">
                <a16:creationId xmlns:a16="http://schemas.microsoft.com/office/drawing/2014/main" id="{43C047D3-11C9-AEDB-85B9-ABACD2696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698" y="773891"/>
            <a:ext cx="302564" cy="388779"/>
          </a:xfrm>
          <a:prstGeom prst="rect">
            <a:avLst/>
          </a:prstGeom>
        </p:spPr>
      </p:pic>
      <p:pic>
        <p:nvPicPr>
          <p:cNvPr id="56" name="Picture 55" descr="image.png">
            <a:extLst>
              <a:ext uri="{FF2B5EF4-FFF2-40B4-BE49-F238E27FC236}">
                <a16:creationId xmlns:a16="http://schemas.microsoft.com/office/drawing/2014/main" id="{5A1F5208-C97A-4E91-CD69-FAE5A5E99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026" y="1318415"/>
            <a:ext cx="3758218" cy="3661402"/>
          </a:xfrm>
          <a:prstGeom prst="rect">
            <a:avLst/>
          </a:prstGeom>
        </p:spPr>
      </p:pic>
      <p:pic>
        <p:nvPicPr>
          <p:cNvPr id="58" name="Picture 57" descr="image.png">
            <a:extLst>
              <a:ext uri="{FF2B5EF4-FFF2-40B4-BE49-F238E27FC236}">
                <a16:creationId xmlns:a16="http://schemas.microsoft.com/office/drawing/2014/main" id="{789927EA-A2BA-4D4D-B7D8-8E550B2AD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9050" y="1464968"/>
            <a:ext cx="169750" cy="218008"/>
          </a:xfrm>
          <a:prstGeom prst="rect">
            <a:avLst/>
          </a:prstGeom>
        </p:spPr>
      </p:pic>
      <p:pic>
        <p:nvPicPr>
          <p:cNvPr id="60" name="Picture 59" descr="image.png">
            <a:extLst>
              <a:ext uri="{FF2B5EF4-FFF2-40B4-BE49-F238E27FC236}">
                <a16:creationId xmlns:a16="http://schemas.microsoft.com/office/drawing/2014/main" id="{D4A5A0DA-3C12-EA3E-2773-D290D46F5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804" y="1423728"/>
            <a:ext cx="201861" cy="259248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3B57B9D-F6B4-2B52-1D7F-F98A3EA99F7F}"/>
              </a:ext>
            </a:extLst>
          </p:cNvPr>
          <p:cNvSpPr txBox="1"/>
          <p:nvPr/>
        </p:nvSpPr>
        <p:spPr>
          <a:xfrm>
            <a:off x="1822443" y="857872"/>
            <a:ext cx="1724657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algn="r" defTabSz="342900">
              <a:defRPr/>
            </a:pP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سنجه‌های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lang="ar-SA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ب-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7</a:t>
            </a:r>
            <a:r>
              <a:rPr lang="ar-SA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-۲-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1</a:t>
            </a:r>
            <a:r>
              <a:rPr lang="ar-SA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lang="ar-SA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و ۲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lang="ar-SA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(</a:t>
            </a: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سطح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۲)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EC5C76-C076-D22E-B0DA-A0DB65102B19}"/>
              </a:ext>
            </a:extLst>
          </p:cNvPr>
          <p:cNvSpPr txBox="1"/>
          <p:nvPr/>
        </p:nvSpPr>
        <p:spPr>
          <a:xfrm>
            <a:off x="5121553" y="816310"/>
            <a:ext cx="480740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2400" b="1" dirty="0">
                <a:latin typeface="Arial" pitchFamily="34" charset="0"/>
                <a:cs typeface="B Titr" panose="00000700000000000000" pitchFamily="2" charset="-78"/>
              </a:rPr>
              <a:t>ب-۷-۲: </a:t>
            </a:r>
            <a:r>
              <a:rPr lang="fa-IR" sz="24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400" b="1" dirty="0" err="1">
                <a:latin typeface="Arial" pitchFamily="34" charset="0"/>
                <a:cs typeface="B Titr" panose="00000700000000000000" pitchFamily="2" charset="-78"/>
              </a:rPr>
              <a:t>پذیرش</a:t>
            </a:r>
            <a:r>
              <a:rPr sz="2400" b="1" dirty="0">
                <a:latin typeface="Arial" pitchFamily="34" charset="0"/>
                <a:cs typeface="B Titr" panose="00000700000000000000" pitchFamily="2" charset="-78"/>
              </a:rPr>
              <a:t> و </a:t>
            </a:r>
            <a:r>
              <a:rPr sz="2400" b="1" dirty="0" err="1">
                <a:latin typeface="Arial" pitchFamily="34" charset="0"/>
                <a:cs typeface="B Titr" panose="00000700000000000000" pitchFamily="2" charset="-78"/>
              </a:rPr>
              <a:t>آموزش</a:t>
            </a:r>
            <a:r>
              <a:rPr sz="24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400" b="1" dirty="0" err="1">
                <a:latin typeface="Arial" pitchFamily="34" charset="0"/>
                <a:cs typeface="B Titr" panose="00000700000000000000" pitchFamily="2" charset="-78"/>
              </a:rPr>
              <a:t>آمادگی</a:t>
            </a:r>
            <a:r>
              <a:rPr sz="2400" b="1" dirty="0">
                <a:latin typeface="Arial" pitchFamily="34" charset="0"/>
                <a:cs typeface="B Titr" panose="00000700000000000000" pitchFamily="2" charset="-78"/>
              </a:rPr>
              <a:t> </a:t>
            </a:r>
            <a:r>
              <a:rPr sz="2400" b="1" dirty="0" err="1">
                <a:latin typeface="Arial" pitchFamily="34" charset="0"/>
                <a:cs typeface="B Titr" panose="00000700000000000000" pitchFamily="2" charset="-78"/>
              </a:rPr>
              <a:t>بیماران</a:t>
            </a:r>
            <a:endParaRPr sz="2400" b="1" dirty="0"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1F5C305-BCA5-C5B4-3BC1-11275DD24323}"/>
              </a:ext>
            </a:extLst>
          </p:cNvPr>
          <p:cNvSpPr txBox="1"/>
          <p:nvPr/>
        </p:nvSpPr>
        <p:spPr>
          <a:xfrm>
            <a:off x="7844604" y="1504429"/>
            <a:ext cx="1971695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ب-۷-۲-۱: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پذیرش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اطلاعات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8FA4E62-3B2A-53CC-9870-857B2518C914}"/>
              </a:ext>
            </a:extLst>
          </p:cNvPr>
          <p:cNvSpPr txBox="1"/>
          <p:nvPr/>
        </p:nvSpPr>
        <p:spPr>
          <a:xfrm>
            <a:off x="5459873" y="1504429"/>
            <a:ext cx="2024593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ب-۷-۲-۲: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آمادگی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7EC0193-DE66-60F8-0C11-762875ACDEF4}"/>
              </a:ext>
            </a:extLst>
          </p:cNvPr>
          <p:cNvSpPr txBox="1"/>
          <p:nvPr/>
        </p:nvSpPr>
        <p:spPr>
          <a:xfrm>
            <a:off x="7987722" y="2032325"/>
            <a:ext cx="2104676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lang="fa-IR" sz="1200" dirty="0">
                <a:solidFill>
                  <a:srgbClr val="334155"/>
                </a:solidFill>
                <a:latin typeface="Vazirmatn"/>
                <a:cs typeface="B Mitra" panose="00000400000000000000" pitchFamily="2" charset="-78"/>
              </a:rPr>
              <a:t>(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کدملی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شماره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منع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استفاده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شماره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اتاق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تخت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2210E0-2691-BCC2-DAE2-7E7E2DD5C5CF}"/>
              </a:ext>
            </a:extLst>
          </p:cNvPr>
          <p:cNvSpPr txBox="1"/>
          <p:nvPr/>
        </p:nvSpPr>
        <p:spPr>
          <a:xfrm>
            <a:off x="7987723" y="2690209"/>
            <a:ext cx="2104675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درخواست‌کننده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نوع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اندیکاسیون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8452ED-7532-19FB-D925-7F036CC9009E}"/>
              </a:ext>
            </a:extLst>
          </p:cNvPr>
          <p:cNvSpPr txBox="1"/>
          <p:nvPr/>
        </p:nvSpPr>
        <p:spPr>
          <a:xfrm>
            <a:off x="8387608" y="3412898"/>
            <a:ext cx="1816745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شکایت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علت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بررسی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تاریخچه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سوابق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حساسیت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دارویی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3DDF795-5A54-DFEB-E484-2742A4F308BA}"/>
              </a:ext>
            </a:extLst>
          </p:cNvPr>
          <p:cNvSpPr txBox="1"/>
          <p:nvPr/>
        </p:nvSpPr>
        <p:spPr>
          <a:xfrm>
            <a:off x="5618981" y="1984708"/>
            <a:ext cx="1816745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فهرست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پروسیجرهای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ویژه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تعیین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آزمون‌های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نیازمند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ناشتایی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بودن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مثانه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مصرف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فلزات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A809AA2-45D3-DC11-0258-9424A11489C6}"/>
              </a:ext>
            </a:extLst>
          </p:cNvPr>
          <p:cNvSpPr txBox="1"/>
          <p:nvPr/>
        </p:nvSpPr>
        <p:spPr>
          <a:xfrm>
            <a:off x="5618981" y="2685020"/>
            <a:ext cx="1816745" cy="5001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محتوای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کتبی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شفاهی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ارائه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پمفلت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شفاف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سرپایی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پرستار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بستری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434C89E-59A4-FEC4-192C-945C49B90451}"/>
              </a:ext>
            </a:extLst>
          </p:cNvPr>
          <p:cNvSpPr txBox="1"/>
          <p:nvPr/>
        </p:nvSpPr>
        <p:spPr>
          <a:xfrm>
            <a:off x="5611309" y="3435459"/>
            <a:ext cx="1816745" cy="504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اطمینان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تفهیم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توسط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پیگیری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بعد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اسکن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A8E3846-DBF1-54A8-F103-BD7255CE455A}"/>
              </a:ext>
            </a:extLst>
          </p:cNvPr>
          <p:cNvSpPr txBox="1"/>
          <p:nvPr/>
        </p:nvSpPr>
        <p:spPr>
          <a:xfrm>
            <a:off x="10229285" y="275589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B68C3BB-67AF-B14D-5867-AD85ECEBC275}"/>
              </a:ext>
            </a:extLst>
          </p:cNvPr>
          <p:cNvSpPr txBox="1"/>
          <p:nvPr/>
        </p:nvSpPr>
        <p:spPr>
          <a:xfrm>
            <a:off x="7574120" y="272215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5996CDE-596C-5687-C304-6BE4209A25A1}"/>
              </a:ext>
            </a:extLst>
          </p:cNvPr>
          <p:cNvSpPr txBox="1"/>
          <p:nvPr/>
        </p:nvSpPr>
        <p:spPr>
          <a:xfrm>
            <a:off x="10170980" y="203232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D985597-AAAF-EC38-14E4-BFC5FEF0A583}"/>
              </a:ext>
            </a:extLst>
          </p:cNvPr>
          <p:cNvSpPr txBox="1"/>
          <p:nvPr/>
        </p:nvSpPr>
        <p:spPr>
          <a:xfrm>
            <a:off x="10270966" y="344495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345BA27-FB79-8958-1B73-F48795E87FF5}"/>
              </a:ext>
            </a:extLst>
          </p:cNvPr>
          <p:cNvSpPr txBox="1"/>
          <p:nvPr/>
        </p:nvSpPr>
        <p:spPr>
          <a:xfrm>
            <a:off x="7542774" y="343545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597247-5CE7-47AB-4FDE-D25553A2749F}"/>
              </a:ext>
            </a:extLst>
          </p:cNvPr>
          <p:cNvSpPr txBox="1"/>
          <p:nvPr/>
        </p:nvSpPr>
        <p:spPr>
          <a:xfrm>
            <a:off x="7522529" y="2000788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764660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46637F-40CD-E396-0058-C41ADB9ED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15</a:t>
            </a:fld>
            <a:endParaRPr lang="fa-IR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7122A3BE-8A78-D500-CB7F-4FDA30D6277D}"/>
              </a:ext>
            </a:extLst>
          </p:cNvPr>
          <p:cNvSpPr txBox="1"/>
          <p:nvPr/>
        </p:nvSpPr>
        <p:spPr>
          <a:xfrm>
            <a:off x="1757494" y="1212629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ب-7-2-2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20" name="Shape 2">
            <a:extLst>
              <a:ext uri="{FF2B5EF4-FFF2-40B4-BE49-F238E27FC236}">
                <a16:creationId xmlns:a16="http://schemas.microsoft.com/office/drawing/2014/main" id="{03DC9D3D-8D9F-0E46-71D5-6EB9B48F55C9}"/>
              </a:ext>
            </a:extLst>
          </p:cNvPr>
          <p:cNvSpPr/>
          <p:nvPr/>
        </p:nvSpPr>
        <p:spPr>
          <a:xfrm>
            <a:off x="5963734" y="1715549"/>
            <a:ext cx="402336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70BB9AA3-E23E-76F6-311E-0F8808CEBCC7}"/>
              </a:ext>
            </a:extLst>
          </p:cNvPr>
          <p:cNvSpPr/>
          <p:nvPr/>
        </p:nvSpPr>
        <p:spPr>
          <a:xfrm>
            <a:off x="9255574" y="1880141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5E653CAB-6647-9D60-E180-F595BE387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2734" y="2017301"/>
            <a:ext cx="274320" cy="274320"/>
          </a:xfrm>
          <a:prstGeom prst="rect">
            <a:avLst/>
          </a:prstGeom>
        </p:spPr>
      </p:pic>
      <p:sp>
        <p:nvSpPr>
          <p:cNvPr id="26" name="Text 4">
            <a:extLst>
              <a:ext uri="{FF2B5EF4-FFF2-40B4-BE49-F238E27FC236}">
                <a16:creationId xmlns:a16="http://schemas.microsoft.com/office/drawing/2014/main" id="{2EF7E7EF-DC56-5B48-C8E0-83B426DCA896}"/>
              </a:ext>
            </a:extLst>
          </p:cNvPr>
          <p:cNvSpPr txBox="1"/>
          <p:nvPr/>
        </p:nvSpPr>
        <p:spPr>
          <a:xfrm>
            <a:off x="6100894" y="1880141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آموزش و آمادگی بیماران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D60E18AE-02BB-CCB5-DD64-70F7E1EB2EF1}"/>
              </a:ext>
            </a:extLst>
          </p:cNvPr>
          <p:cNvSpPr txBox="1"/>
          <p:nvPr/>
        </p:nvSpPr>
        <p:spPr>
          <a:xfrm>
            <a:off x="6192334" y="2629949"/>
            <a:ext cx="3611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فهرست پروسیجرهای نیازمند آمادگی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محتوای آموزشی قابل‌فهم برای کم‌سواد و سالمند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آموزش توسط تکنسین تصویربرداری (سرپایی) یا پرستار (بستری)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اطمینان از درک آموزش‌ها توسط بیمار یا همراه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آموزش حین و پس از تصویربرداری</a:t>
            </a:r>
            <a:endParaRPr lang="fa-IR" sz="1400" dirty="0">
              <a:cs typeface="B Mitra" panose="00000400000000000000" pitchFamily="2" charset="-78"/>
            </a:endParaRPr>
          </a:p>
        </p:txBody>
      </p:sp>
      <p:pic>
        <p:nvPicPr>
          <p:cNvPr id="30" name="Picture 29" descr="image.png">
            <a:extLst>
              <a:ext uri="{FF2B5EF4-FFF2-40B4-BE49-F238E27FC236}">
                <a16:creationId xmlns:a16="http://schemas.microsoft.com/office/drawing/2014/main" id="{1B9C0D4A-6B19-7E94-A56C-0F526E1B8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712" y="935976"/>
            <a:ext cx="3609436" cy="420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71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24390C-74B9-83B0-344B-46FED825F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16</a:t>
            </a:fld>
            <a:endParaRPr lang="fa-IR" dirty="0"/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C41F27A7-55AA-E065-385E-0301B3F16638}"/>
              </a:ext>
            </a:extLst>
          </p:cNvPr>
          <p:cNvSpPr txBox="1"/>
          <p:nvPr/>
        </p:nvSpPr>
        <p:spPr>
          <a:xfrm>
            <a:off x="1782661" y="727325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rtl="1"/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پروسیجرهای تهاجمی</a:t>
            </a:r>
            <a:endParaRPr lang="fa-IR" sz="3000" dirty="0">
              <a:cs typeface="B Titr" panose="00000700000000000000" pitchFamily="2" charset="-78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50E210F2-CA6A-8734-DE1E-0B656DA8D1D8}"/>
              </a:ext>
            </a:extLst>
          </p:cNvPr>
          <p:cNvSpPr txBox="1"/>
          <p:nvPr/>
        </p:nvSpPr>
        <p:spPr>
          <a:xfrm>
            <a:off x="1782661" y="1321685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ب-7-2-3</a:t>
            </a:r>
            <a:r>
              <a:rPr kumimoji="0" lang="fa-I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4A3A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endParaRPr kumimoji="0" lang="fa-I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3E9B3056-0897-8428-DA7A-2806E1E45937}"/>
              </a:ext>
            </a:extLst>
          </p:cNvPr>
          <p:cNvSpPr/>
          <p:nvPr/>
        </p:nvSpPr>
        <p:spPr>
          <a:xfrm>
            <a:off x="1782661" y="1663014"/>
            <a:ext cx="402336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1F066AB6-E785-F16A-2012-57CCA5E2664C}"/>
              </a:ext>
            </a:extLst>
          </p:cNvPr>
          <p:cNvSpPr/>
          <p:nvPr/>
        </p:nvSpPr>
        <p:spPr>
          <a:xfrm>
            <a:off x="5074501" y="1989197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1" descr="preencoded.png">
            <a:extLst>
              <a:ext uri="{FF2B5EF4-FFF2-40B4-BE49-F238E27FC236}">
                <a16:creationId xmlns:a16="http://schemas.microsoft.com/office/drawing/2014/main" id="{9BC321CE-8A91-5B48-7870-78D4F527F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661" y="2126357"/>
            <a:ext cx="274320" cy="274320"/>
          </a:xfrm>
          <a:prstGeom prst="rect">
            <a:avLst/>
          </a:prstGeom>
        </p:spPr>
      </p:pic>
      <p:sp>
        <p:nvSpPr>
          <p:cNvPr id="28" name="Text 8">
            <a:extLst>
              <a:ext uri="{FF2B5EF4-FFF2-40B4-BE49-F238E27FC236}">
                <a16:creationId xmlns:a16="http://schemas.microsoft.com/office/drawing/2014/main" id="{2E0E7094-F788-62A5-42ED-677A103F39CC}"/>
              </a:ext>
            </a:extLst>
          </p:cNvPr>
          <p:cNvSpPr txBox="1"/>
          <p:nvPr/>
        </p:nvSpPr>
        <p:spPr>
          <a:xfrm>
            <a:off x="1919821" y="1989197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پروسیجرهای تهاجمی و مداخله‌ای</a:t>
            </a:r>
            <a:endParaRPr kumimoji="0" lang="fa-I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18ABD8E8-D674-3351-B8C6-5293677CE69F}"/>
              </a:ext>
            </a:extLst>
          </p:cNvPr>
          <p:cNvSpPr txBox="1"/>
          <p:nvPr/>
        </p:nvSpPr>
        <p:spPr>
          <a:xfrm>
            <a:off x="2011261" y="2739005"/>
            <a:ext cx="3611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تدوین دستورالعمل ایمن مواد حاجب (مانند کنترل کراتینین)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اخذ رضایت آگاهانه از بیمار یا ولی قانونی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پروسیجر صحیح، بیمار صحیح، عضو صحیح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بیهوشی و آرام‌بخشی توسط متخصص بیهوشی با مانیتورینگ و ترالی اورژانس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  <a:p>
            <a:pPr marL="342900" marR="0" lvl="0" indent="-3429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a-I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323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کنترل عفونت و ترخیص ایمن</a:t>
            </a:r>
            <a:endParaRPr kumimoji="0" lang="fa-I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B Mitra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1D2A3-4CAD-981F-974F-C14C84096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261" y="166301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934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8AB903-32D4-CC29-2B56-803F1A2B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17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086B5CCA-E0D1-1DF7-C521-1C451CBC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01" y="597266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F865C9E8-CA59-C5A2-F7CD-5C8B3FBB005C}"/>
              </a:ext>
            </a:extLst>
          </p:cNvPr>
          <p:cNvSpPr/>
          <p:nvPr/>
        </p:nvSpPr>
        <p:spPr>
          <a:xfrm>
            <a:off x="1592533" y="915592"/>
            <a:ext cx="1834248" cy="259751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D3D0213A-9088-3594-907D-064FA884B9CB}"/>
              </a:ext>
            </a:extLst>
          </p:cNvPr>
          <p:cNvSpPr/>
          <p:nvPr/>
        </p:nvSpPr>
        <p:spPr>
          <a:xfrm>
            <a:off x="5871639" y="1493241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67D94DAB-4E26-C89C-FA8B-C1E353734A77}"/>
              </a:ext>
            </a:extLst>
          </p:cNvPr>
          <p:cNvSpPr/>
          <p:nvPr/>
        </p:nvSpPr>
        <p:spPr>
          <a:xfrm>
            <a:off x="1606820" y="1433208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96B43E-583B-3FA9-67B4-64F1430C3366}"/>
              </a:ext>
            </a:extLst>
          </p:cNvPr>
          <p:cNvSpPr/>
          <p:nvPr/>
        </p:nvSpPr>
        <p:spPr>
          <a:xfrm>
            <a:off x="5871639" y="1493240"/>
            <a:ext cx="4079081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522CE201-1F3D-481D-E1C0-234442958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982" y="876516"/>
            <a:ext cx="284540" cy="284540"/>
          </a:xfrm>
          <a:prstGeom prst="rect">
            <a:avLst/>
          </a:prstGeom>
        </p:spPr>
      </p:pic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89DC72D0-9668-43C0-01D7-A183961B2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3674" y="1633648"/>
            <a:ext cx="218316" cy="2239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4A04AA-D543-2EA2-959F-B6B4E169FA79}"/>
              </a:ext>
            </a:extLst>
          </p:cNvPr>
          <p:cNvSpPr txBox="1"/>
          <p:nvPr/>
        </p:nvSpPr>
        <p:spPr>
          <a:xfrm>
            <a:off x="1621107" y="989606"/>
            <a:ext cx="169914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algn="r" defTabSz="342900" rtl="1">
              <a:defRPr/>
            </a:pP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سنجه‌های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Mitra" panose="00000400000000000000" pitchFamily="2" charset="-78"/>
              </a:rPr>
              <a:t>سطح۲</a:t>
            </a:r>
            <a:r>
              <a:rPr lang="en-US" sz="1000" b="1" dirty="0">
                <a:solidFill>
                  <a:srgbClr val="0369A1"/>
                </a:solidFill>
                <a:latin typeface="Vazirmatn"/>
                <a:cs typeface="B Mitra" panose="00000400000000000000" pitchFamily="2" charset="-78"/>
              </a:rPr>
              <a:t> 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Mitra" panose="00000400000000000000" pitchFamily="2" charset="-78"/>
              </a:rPr>
              <a:t>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)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ب-۷-۲-۳ </a:t>
            </a:r>
            <a:r>
              <a:rPr kumimoji="0" lang="fa-IR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 ۴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(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srgbClr val="0369A1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9821E6-B9F4-6011-F441-0205553399A5}"/>
              </a:ext>
            </a:extLst>
          </p:cNvPr>
          <p:cNvSpPr txBox="1"/>
          <p:nvPr/>
        </p:nvSpPr>
        <p:spPr>
          <a:xfrm>
            <a:off x="5104660" y="900309"/>
            <a:ext cx="457459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 7-2-4 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پروسیجرهای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lang="fa-IR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تهاجمی/ مداخله ای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377662-3FA6-8FF6-6A5A-151EC4CF6E18}"/>
              </a:ext>
            </a:extLst>
          </p:cNvPr>
          <p:cNvSpPr txBox="1"/>
          <p:nvPr/>
        </p:nvSpPr>
        <p:spPr>
          <a:xfrm>
            <a:off x="5984868" y="1678736"/>
            <a:ext cx="355865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ب-۷-۲-۳: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تمهیدات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پیش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CE09D7-C57D-A58E-8D31-6F219189D7B2}"/>
              </a:ext>
            </a:extLst>
          </p:cNvPr>
          <p:cNvSpPr txBox="1"/>
          <p:nvPr/>
        </p:nvSpPr>
        <p:spPr>
          <a:xfrm>
            <a:off x="1630395" y="1650006"/>
            <a:ext cx="370546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ب-۷-۲-۴: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حین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پس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1BABE8-D8DD-B134-275C-C5ED7D087DDB}"/>
              </a:ext>
            </a:extLst>
          </p:cNvPr>
          <p:cNvSpPr txBox="1"/>
          <p:nvPr/>
        </p:nvSpPr>
        <p:spPr>
          <a:xfrm>
            <a:off x="5991792" y="2128810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استفاده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حاجب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دستورالعمل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تزریق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کراتینین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/GFR،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سابقه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شوک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آنافیلاکسی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E0B809-B0DF-45F2-1396-32C2FE37668D}"/>
              </a:ext>
            </a:extLst>
          </p:cNvPr>
          <p:cNvSpPr txBox="1"/>
          <p:nvPr/>
        </p:nvSpPr>
        <p:spPr>
          <a:xfrm>
            <a:off x="5984866" y="2651034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فهرست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تهاجمی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تعیین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آزمون‌های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نیازمند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سدیشن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آنژیوگرافی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بیوپسی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نفروستومی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2C78BE-56C2-EFCF-02F7-C32C0EA3142D}"/>
              </a:ext>
            </a:extLst>
          </p:cNvPr>
          <p:cNvSpPr txBox="1"/>
          <p:nvPr/>
        </p:nvSpPr>
        <p:spPr>
          <a:xfrm>
            <a:off x="5984867" y="3220313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اخذ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رضایت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آگاهانه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رضایت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کتبی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توسط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تشریح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عوارض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خطرات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گزینه‌های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جایگزین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7C1682-CF1B-98A4-DA96-3A4BEE00D5DC}"/>
              </a:ext>
            </a:extLst>
          </p:cNvPr>
          <p:cNvSpPr txBox="1"/>
          <p:nvPr/>
        </p:nvSpPr>
        <p:spPr>
          <a:xfrm>
            <a:off x="5984868" y="3850587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هماهنگی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متخصص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بیهوشی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برنامه‌ریزی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قبلی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تضمین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مستمر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بیهوشی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طول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فرایند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29A762-8151-D55D-5317-7ED189474BEE}"/>
              </a:ext>
            </a:extLst>
          </p:cNvPr>
          <p:cNvSpPr txBox="1"/>
          <p:nvPr/>
        </p:nvSpPr>
        <p:spPr>
          <a:xfrm>
            <a:off x="1706832" y="2101303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قانون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طلایی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صحیح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پروسیجر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صحیح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عضو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جهت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صحیح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(Time-Out).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B0DACB6-F016-BB6F-528F-B52FD7A09414}"/>
              </a:ext>
            </a:extLst>
          </p:cNvPr>
          <p:cNvSpPr txBox="1"/>
          <p:nvPr/>
        </p:nvSpPr>
        <p:spPr>
          <a:xfrm>
            <a:off x="1672185" y="2651034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احیا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مانیتورینگ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ترالی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احیا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دفیبریلاتور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پالس‌اکسیمتری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داروهای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سدیشن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37C157-FF9B-4C4D-6AAF-B5377C7649B9}"/>
              </a:ext>
            </a:extLst>
          </p:cNvPr>
          <p:cNvSpPr txBox="1"/>
          <p:nvPr/>
        </p:nvSpPr>
        <p:spPr>
          <a:xfrm>
            <a:off x="1713977" y="3220312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کنترل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پیشگیری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عفونت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رعایت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شرایط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استریل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پرپ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درپ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استفاده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دستکش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استریل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57D73F-8D77-8C73-AFC2-92FE446C2228}"/>
              </a:ext>
            </a:extLst>
          </p:cNvPr>
          <p:cNvSpPr txBox="1"/>
          <p:nvPr/>
        </p:nvSpPr>
        <p:spPr>
          <a:xfrm>
            <a:off x="1672185" y="3860674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ریکاوری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ترخیص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علائم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حیاتی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هوشیاری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تحویل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استاندارد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فرم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انتقال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C434BDE-3313-1441-7BB5-73482683C40D}"/>
              </a:ext>
            </a:extLst>
          </p:cNvPr>
          <p:cNvSpPr txBox="1"/>
          <p:nvPr/>
        </p:nvSpPr>
        <p:spPr>
          <a:xfrm>
            <a:off x="9725471" y="262489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8F04CE-F11D-EF60-79ED-72D0741E7E5B}"/>
              </a:ext>
            </a:extLst>
          </p:cNvPr>
          <p:cNvSpPr txBox="1"/>
          <p:nvPr/>
        </p:nvSpPr>
        <p:spPr>
          <a:xfrm>
            <a:off x="9717989" y="3809378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EEC434-C3D8-FFDF-70CE-ACE8CE07A1D8}"/>
              </a:ext>
            </a:extLst>
          </p:cNvPr>
          <p:cNvSpPr txBox="1"/>
          <p:nvPr/>
        </p:nvSpPr>
        <p:spPr>
          <a:xfrm>
            <a:off x="5428726" y="210903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84FCEA-DB57-7507-2F04-465C33951415}"/>
              </a:ext>
            </a:extLst>
          </p:cNvPr>
          <p:cNvSpPr txBox="1"/>
          <p:nvPr/>
        </p:nvSpPr>
        <p:spPr>
          <a:xfrm>
            <a:off x="5420993" y="316901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pic>
        <p:nvPicPr>
          <p:cNvPr id="50" name="Picture 49" descr="image.png">
            <a:extLst>
              <a:ext uri="{FF2B5EF4-FFF2-40B4-BE49-F238E27FC236}">
                <a16:creationId xmlns:a16="http://schemas.microsoft.com/office/drawing/2014/main" id="{30E647B3-4742-9BD2-706A-9790FDE63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798" y="1629644"/>
            <a:ext cx="290103" cy="22703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222A703-0573-5643-2579-170AA001B56B}"/>
              </a:ext>
            </a:extLst>
          </p:cNvPr>
          <p:cNvSpPr txBox="1"/>
          <p:nvPr/>
        </p:nvSpPr>
        <p:spPr>
          <a:xfrm>
            <a:off x="5428726" y="3852482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8870321-B3CE-17ED-7C4C-0CA895E4A315}"/>
              </a:ext>
            </a:extLst>
          </p:cNvPr>
          <p:cNvSpPr txBox="1"/>
          <p:nvPr/>
        </p:nvSpPr>
        <p:spPr>
          <a:xfrm>
            <a:off x="5428726" y="2618520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B48789-35DE-392A-8B5D-7942EC3AF986}"/>
              </a:ext>
            </a:extLst>
          </p:cNvPr>
          <p:cNvSpPr txBox="1"/>
          <p:nvPr/>
        </p:nvSpPr>
        <p:spPr>
          <a:xfrm>
            <a:off x="9703493" y="319948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C0FA04A-2096-87FA-F5C6-EAABED79F701}"/>
              </a:ext>
            </a:extLst>
          </p:cNvPr>
          <p:cNvSpPr txBox="1"/>
          <p:nvPr/>
        </p:nvSpPr>
        <p:spPr>
          <a:xfrm>
            <a:off x="9713686" y="207751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114164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127416-B2A7-AFDF-3E88-5A364A175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18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F45CC2C-ADF9-1646-6C2A-249437510DC0}"/>
              </a:ext>
            </a:extLst>
          </p:cNvPr>
          <p:cNvSpPr txBox="1"/>
          <p:nvPr/>
        </p:nvSpPr>
        <p:spPr>
          <a:xfrm>
            <a:off x="1681993" y="618268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ایمنی بیمار در همه مراحل تصویربرداری</a:t>
            </a:r>
            <a:endParaRPr lang="fa-IR" sz="3000" dirty="0"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4A67CA8-2DD5-651C-645A-65A7B6D46540}"/>
              </a:ext>
            </a:extLst>
          </p:cNvPr>
          <p:cNvSpPr txBox="1"/>
          <p:nvPr/>
        </p:nvSpPr>
        <p:spPr>
          <a:xfrm>
            <a:off x="1681993" y="12126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ب-7-3-1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D75FF5D0-EF57-D264-8EB0-995941610660}"/>
              </a:ext>
            </a:extLst>
          </p:cNvPr>
          <p:cNvSpPr txBox="1"/>
          <p:nvPr/>
        </p:nvSpPr>
        <p:spPr>
          <a:xfrm>
            <a:off x="1681993" y="15783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شناسایی فعال بیمار در چهار مرحله</a:t>
            </a:r>
            <a:endParaRPr lang="fa-IR" sz="1400" dirty="0">
              <a:cs typeface="B Titr" panose="00000700000000000000" pitchFamily="2" charset="-78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3EDC7C6B-DB77-C70B-C752-713D58C8FA38}"/>
              </a:ext>
            </a:extLst>
          </p:cNvPr>
          <p:cNvSpPr/>
          <p:nvPr/>
        </p:nvSpPr>
        <p:spPr>
          <a:xfrm>
            <a:off x="2139193" y="2309908"/>
            <a:ext cx="7315200" cy="0"/>
          </a:xfrm>
          <a:prstGeom prst="line">
            <a:avLst/>
          </a:prstGeom>
          <a:noFill/>
          <a:ln w="254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6F7C8C9A-CBDE-6422-2CBE-60394E9A22E0}"/>
              </a:ext>
            </a:extLst>
          </p:cNvPr>
          <p:cNvSpPr txBox="1"/>
          <p:nvPr/>
        </p:nvSpPr>
        <p:spPr>
          <a:xfrm>
            <a:off x="8562853" y="19898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20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fa-IR" sz="2000" dirty="0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6C7E9843-3A9A-0FC9-DD8B-0427EAF84112}"/>
              </a:ext>
            </a:extLst>
          </p:cNvPr>
          <p:cNvSpPr txBox="1"/>
          <p:nvPr/>
        </p:nvSpPr>
        <p:spPr>
          <a:xfrm>
            <a:off x="7968493" y="276710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زمان پذیرش</a:t>
            </a:r>
            <a:endParaRPr lang="fa-IR" sz="1200" dirty="0">
              <a:cs typeface="B Titr" panose="00000700000000000000" pitchFamily="2" charset="-78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82612224-BA2E-1850-477E-58B01476C3BA}"/>
              </a:ext>
            </a:extLst>
          </p:cNvPr>
          <p:cNvSpPr txBox="1"/>
          <p:nvPr/>
        </p:nvSpPr>
        <p:spPr>
          <a:xfrm>
            <a:off x="6505453" y="19898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20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7EF9CC7A-8677-423F-79F3-273FA0161A92}"/>
              </a:ext>
            </a:extLst>
          </p:cNvPr>
          <p:cNvSpPr txBox="1"/>
          <p:nvPr/>
        </p:nvSpPr>
        <p:spPr>
          <a:xfrm>
            <a:off x="5911093" y="276710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هنگام فراخوان و هدایت به اتاق</a:t>
            </a:r>
            <a:endParaRPr lang="fa-IR" sz="1200" dirty="0">
              <a:cs typeface="B Titr" panose="00000700000000000000" pitchFamily="2" charset="-78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5FF1F9B7-82F8-F69D-59B9-AE0945C61F9E}"/>
              </a:ext>
            </a:extLst>
          </p:cNvPr>
          <p:cNvSpPr txBox="1"/>
          <p:nvPr/>
        </p:nvSpPr>
        <p:spPr>
          <a:xfrm>
            <a:off x="4448053" y="19898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20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fa-IR" sz="20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02E4169B-B585-0EEB-F087-80D023E236F4}"/>
              </a:ext>
            </a:extLst>
          </p:cNvPr>
          <p:cNvSpPr txBox="1"/>
          <p:nvPr/>
        </p:nvSpPr>
        <p:spPr>
          <a:xfrm>
            <a:off x="3853693" y="276710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قبل از تصویربرداری یا تزریق/دارودهی</a:t>
            </a:r>
            <a:endParaRPr lang="fa-IR" sz="1200" dirty="0">
              <a:cs typeface="B Titr" panose="00000700000000000000" pitchFamily="2" charset="-78"/>
            </a:endParaRPr>
          </a:p>
        </p:txBody>
      </p:sp>
      <p:sp>
        <p:nvSpPr>
          <p:cNvPr id="24" name="Text 14">
            <a:extLst>
              <a:ext uri="{FF2B5EF4-FFF2-40B4-BE49-F238E27FC236}">
                <a16:creationId xmlns:a16="http://schemas.microsoft.com/office/drawing/2014/main" id="{BDFFC447-40F5-A764-F610-C80C594B4FEB}"/>
              </a:ext>
            </a:extLst>
          </p:cNvPr>
          <p:cNvSpPr txBox="1"/>
          <p:nvPr/>
        </p:nvSpPr>
        <p:spPr>
          <a:xfrm>
            <a:off x="2390653" y="19898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20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fa-IR" sz="200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67D8D4E0-23EE-C5E8-8CAD-A8B9FEAD444E}"/>
              </a:ext>
            </a:extLst>
          </p:cNvPr>
          <p:cNvSpPr txBox="1"/>
          <p:nvPr/>
        </p:nvSpPr>
        <p:spPr>
          <a:xfrm>
            <a:off x="1796293" y="276710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زمان تحویل نتایج</a:t>
            </a:r>
            <a:endParaRPr lang="fa-IR" sz="1200" dirty="0">
              <a:cs typeface="B Titr" panose="00000700000000000000" pitchFamily="2" charset="-78"/>
            </a:endParaRPr>
          </a:p>
        </p:txBody>
      </p:sp>
      <p:sp>
        <p:nvSpPr>
          <p:cNvPr id="28" name="Shape 16">
            <a:extLst>
              <a:ext uri="{FF2B5EF4-FFF2-40B4-BE49-F238E27FC236}">
                <a16:creationId xmlns:a16="http://schemas.microsoft.com/office/drawing/2014/main" id="{9AC01A54-7401-013D-1869-2041AB99C4D6}"/>
              </a:ext>
            </a:extLst>
          </p:cNvPr>
          <p:cNvSpPr/>
          <p:nvPr/>
        </p:nvSpPr>
        <p:spPr>
          <a:xfrm>
            <a:off x="7351273" y="3452908"/>
            <a:ext cx="25603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96CDA320-920E-FE5A-D551-0B4408ED8F03}"/>
              </a:ext>
            </a:extLst>
          </p:cNvPr>
          <p:cNvSpPr/>
          <p:nvPr/>
        </p:nvSpPr>
        <p:spPr>
          <a:xfrm>
            <a:off x="9180073" y="3635788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0" descr="preencoded.png">
            <a:extLst>
              <a:ext uri="{FF2B5EF4-FFF2-40B4-BE49-F238E27FC236}">
                <a16:creationId xmlns:a16="http://schemas.microsoft.com/office/drawing/2014/main" id="{AE0BEF9D-091D-CF40-6761-090D9088E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233" y="3772948"/>
            <a:ext cx="274320" cy="274320"/>
          </a:xfrm>
          <a:prstGeom prst="rect">
            <a:avLst/>
          </a:prstGeom>
        </p:spPr>
      </p:pic>
      <p:sp>
        <p:nvSpPr>
          <p:cNvPr id="34" name="Text 18">
            <a:extLst>
              <a:ext uri="{FF2B5EF4-FFF2-40B4-BE49-F238E27FC236}">
                <a16:creationId xmlns:a16="http://schemas.microsoft.com/office/drawing/2014/main" id="{E3C7F8D1-97AD-B219-40DD-00A9E247F33C}"/>
              </a:ext>
            </a:extLst>
          </p:cNvPr>
          <p:cNvSpPr txBox="1"/>
          <p:nvPr/>
        </p:nvSpPr>
        <p:spPr>
          <a:xfrm>
            <a:off x="7488433" y="365407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مارکر و مشخصات تصویر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9075E1C5-94A8-C418-0566-EA7BF7D67C69}"/>
              </a:ext>
            </a:extLst>
          </p:cNvPr>
          <p:cNvSpPr txBox="1"/>
          <p:nvPr/>
        </p:nvSpPr>
        <p:spPr>
          <a:xfrm>
            <a:off x="7534153" y="4275868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جهت چپ/راست عضو، مشخصات بیمارستان، نوع تصویربرداری، پزشک درخواست‌کننده، نام، نام پدر و سن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38" name="Shape 20">
            <a:extLst>
              <a:ext uri="{FF2B5EF4-FFF2-40B4-BE49-F238E27FC236}">
                <a16:creationId xmlns:a16="http://schemas.microsoft.com/office/drawing/2014/main" id="{8E0D5887-9227-9179-5ECD-D6C747823F72}"/>
              </a:ext>
            </a:extLst>
          </p:cNvPr>
          <p:cNvSpPr/>
          <p:nvPr/>
        </p:nvSpPr>
        <p:spPr>
          <a:xfrm>
            <a:off x="4516633" y="3452908"/>
            <a:ext cx="25603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21">
            <a:extLst>
              <a:ext uri="{FF2B5EF4-FFF2-40B4-BE49-F238E27FC236}">
                <a16:creationId xmlns:a16="http://schemas.microsoft.com/office/drawing/2014/main" id="{013197C5-2C17-30D2-93BD-B48CCB626644}"/>
              </a:ext>
            </a:extLst>
          </p:cNvPr>
          <p:cNvSpPr/>
          <p:nvPr/>
        </p:nvSpPr>
        <p:spPr>
          <a:xfrm>
            <a:off x="6345433" y="3635788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1" descr="preencoded.png">
            <a:extLst>
              <a:ext uri="{FF2B5EF4-FFF2-40B4-BE49-F238E27FC236}">
                <a16:creationId xmlns:a16="http://schemas.microsoft.com/office/drawing/2014/main" id="{B18638C7-E89C-AE6A-FABE-7E0370CE3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593" y="3772948"/>
            <a:ext cx="274320" cy="274320"/>
          </a:xfrm>
          <a:prstGeom prst="rect">
            <a:avLst/>
          </a:prstGeom>
        </p:spPr>
      </p:pic>
      <p:sp>
        <p:nvSpPr>
          <p:cNvPr id="44" name="Text 22">
            <a:extLst>
              <a:ext uri="{FF2B5EF4-FFF2-40B4-BE49-F238E27FC236}">
                <a16:creationId xmlns:a16="http://schemas.microsoft.com/office/drawing/2014/main" id="{E88CCA33-B94C-B876-370A-A5C52AAED8DF}"/>
              </a:ext>
            </a:extLst>
          </p:cNvPr>
          <p:cNvSpPr txBox="1"/>
          <p:nvPr/>
        </p:nvSpPr>
        <p:spPr>
          <a:xfrm>
            <a:off x="4653793" y="365407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بیمار بدون دستبند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3152E503-D84D-F516-F105-049FCA9FC035}"/>
              </a:ext>
            </a:extLst>
          </p:cNvPr>
          <p:cNvSpPr txBox="1"/>
          <p:nvPr/>
        </p:nvSpPr>
        <p:spPr>
          <a:xfrm>
            <a:off x="4699513" y="4275868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پرسش نام، نام خانوادگی، نام پدر و سال تولد و تطبیق با درخواست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48" name="Shape 24">
            <a:extLst>
              <a:ext uri="{FF2B5EF4-FFF2-40B4-BE49-F238E27FC236}">
                <a16:creationId xmlns:a16="http://schemas.microsoft.com/office/drawing/2014/main" id="{5B3AC41F-619A-8649-11EA-04EE3612B070}"/>
              </a:ext>
            </a:extLst>
          </p:cNvPr>
          <p:cNvSpPr/>
          <p:nvPr/>
        </p:nvSpPr>
        <p:spPr>
          <a:xfrm>
            <a:off x="1681993" y="3452908"/>
            <a:ext cx="25603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0" name="Shape 25">
            <a:extLst>
              <a:ext uri="{FF2B5EF4-FFF2-40B4-BE49-F238E27FC236}">
                <a16:creationId xmlns:a16="http://schemas.microsoft.com/office/drawing/2014/main" id="{77C98E15-271E-89F4-C874-26D0332E3E2A}"/>
              </a:ext>
            </a:extLst>
          </p:cNvPr>
          <p:cNvSpPr/>
          <p:nvPr/>
        </p:nvSpPr>
        <p:spPr>
          <a:xfrm>
            <a:off x="3510793" y="3635788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2" name="Image 2" descr="preencoded.png">
            <a:extLst>
              <a:ext uri="{FF2B5EF4-FFF2-40B4-BE49-F238E27FC236}">
                <a16:creationId xmlns:a16="http://schemas.microsoft.com/office/drawing/2014/main" id="{3F13BCA4-77AD-17BC-25F8-B93BB0770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953" y="3772948"/>
            <a:ext cx="274320" cy="274320"/>
          </a:xfrm>
          <a:prstGeom prst="rect">
            <a:avLst/>
          </a:prstGeom>
        </p:spPr>
      </p:pic>
      <p:sp>
        <p:nvSpPr>
          <p:cNvPr id="54" name="Text 26">
            <a:extLst>
              <a:ext uri="{FF2B5EF4-FFF2-40B4-BE49-F238E27FC236}">
                <a16:creationId xmlns:a16="http://schemas.microsoft.com/office/drawing/2014/main" id="{7F766D65-5576-CF85-70EE-CCD4CB5FC810}"/>
              </a:ext>
            </a:extLst>
          </p:cNvPr>
          <p:cNvSpPr txBox="1"/>
          <p:nvPr/>
        </p:nvSpPr>
        <p:spPr>
          <a:xfrm>
            <a:off x="1819153" y="3654076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گروه‌های آسیب‌پذیر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56" name="Text 27">
            <a:extLst>
              <a:ext uri="{FF2B5EF4-FFF2-40B4-BE49-F238E27FC236}">
                <a16:creationId xmlns:a16="http://schemas.microsoft.com/office/drawing/2014/main" id="{900960C7-E50F-A872-4ADB-6D192A5F5A3E}"/>
              </a:ext>
            </a:extLst>
          </p:cNvPr>
          <p:cNvSpPr txBox="1"/>
          <p:nvPr/>
        </p:nvSpPr>
        <p:spPr>
          <a:xfrm>
            <a:off x="1864873" y="4275868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سالمند، باردار، کودک، کم‌توان و آلرژیک؛ اولویت بیماران بدحال با همراهی پرستار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58" name="Shape 4">
            <a:extLst>
              <a:ext uri="{FF2B5EF4-FFF2-40B4-BE49-F238E27FC236}">
                <a16:creationId xmlns:a16="http://schemas.microsoft.com/office/drawing/2014/main" id="{11F0EA27-1E45-CF4C-608B-C55D2DB2A4C1}"/>
              </a:ext>
            </a:extLst>
          </p:cNvPr>
          <p:cNvSpPr/>
          <p:nvPr/>
        </p:nvSpPr>
        <p:spPr>
          <a:xfrm>
            <a:off x="8562853" y="1980724"/>
            <a:ext cx="640080" cy="640080"/>
          </a:xfrm>
          <a:prstGeom prst="ellipse">
            <a:avLst/>
          </a:prstGeom>
          <a:solidFill>
            <a:srgbClr val="0B2A3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algn="ctr"/>
            <a:r>
              <a:rPr lang="fa-IR" altLang="en-US" b="1" dirty="0">
                <a:solidFill>
                  <a:srgbClr val="F2A33A"/>
                </a:solidFill>
                <a:latin typeface="Arial" pitchFamily="34" charset="0"/>
                <a:cs typeface="B Nazanin" panose="00000400000000000000" pitchFamily="2" charset="-78"/>
              </a:rPr>
              <a:t>۱</a:t>
            </a:r>
            <a:endParaRPr lang="fa-IR" b="1" dirty="0">
              <a:solidFill>
                <a:srgbClr val="F2A33A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sp>
        <p:nvSpPr>
          <p:cNvPr id="60" name="Shape 4">
            <a:extLst>
              <a:ext uri="{FF2B5EF4-FFF2-40B4-BE49-F238E27FC236}">
                <a16:creationId xmlns:a16="http://schemas.microsoft.com/office/drawing/2014/main" id="{2DA5FC82-9C2B-3F84-93DC-996EB4ED2E43}"/>
              </a:ext>
            </a:extLst>
          </p:cNvPr>
          <p:cNvSpPr/>
          <p:nvPr/>
        </p:nvSpPr>
        <p:spPr>
          <a:xfrm>
            <a:off x="6463789" y="1989868"/>
            <a:ext cx="640080" cy="640080"/>
          </a:xfrm>
          <a:prstGeom prst="ellipse">
            <a:avLst/>
          </a:prstGeom>
          <a:solidFill>
            <a:srgbClr val="0B2A3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algn="ctr"/>
            <a:r>
              <a:rPr lang="fa-IR" altLang="en-US" b="1" dirty="0">
                <a:solidFill>
                  <a:srgbClr val="F2A33A"/>
                </a:solidFill>
                <a:latin typeface="Arial" pitchFamily="34" charset="0"/>
                <a:cs typeface="B Nazanin" panose="00000400000000000000" pitchFamily="2" charset="-78"/>
              </a:rPr>
              <a:t>2</a:t>
            </a:r>
            <a:endParaRPr lang="fa-IR" b="1" dirty="0">
              <a:solidFill>
                <a:srgbClr val="F2A33A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sp>
        <p:nvSpPr>
          <p:cNvPr id="62" name="Shape 4">
            <a:extLst>
              <a:ext uri="{FF2B5EF4-FFF2-40B4-BE49-F238E27FC236}">
                <a16:creationId xmlns:a16="http://schemas.microsoft.com/office/drawing/2014/main" id="{DA79FCDB-78AC-E6C5-CA4C-DB0B8C58964F}"/>
              </a:ext>
            </a:extLst>
          </p:cNvPr>
          <p:cNvSpPr/>
          <p:nvPr/>
        </p:nvSpPr>
        <p:spPr>
          <a:xfrm>
            <a:off x="4468885" y="2007567"/>
            <a:ext cx="640080" cy="640080"/>
          </a:xfrm>
          <a:prstGeom prst="ellipse">
            <a:avLst/>
          </a:prstGeom>
          <a:solidFill>
            <a:srgbClr val="0B2A3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algn="ctr"/>
            <a:r>
              <a:rPr lang="fa-IR" altLang="en-US" b="1" dirty="0">
                <a:solidFill>
                  <a:srgbClr val="F2A33A"/>
                </a:solidFill>
                <a:latin typeface="Arial" pitchFamily="34" charset="0"/>
                <a:cs typeface="B Nazanin" panose="00000400000000000000" pitchFamily="2" charset="-78"/>
              </a:rPr>
              <a:t>3</a:t>
            </a:r>
            <a:endParaRPr lang="fa-IR" b="1" dirty="0">
              <a:solidFill>
                <a:srgbClr val="F2A33A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endParaRPr lang="en-US" dirty="0"/>
          </a:p>
        </p:txBody>
      </p:sp>
      <p:sp>
        <p:nvSpPr>
          <p:cNvPr id="64" name="Shape 4">
            <a:extLst>
              <a:ext uri="{FF2B5EF4-FFF2-40B4-BE49-F238E27FC236}">
                <a16:creationId xmlns:a16="http://schemas.microsoft.com/office/drawing/2014/main" id="{426C4585-A7ED-6244-B2D8-281CB36C64EA}"/>
              </a:ext>
            </a:extLst>
          </p:cNvPr>
          <p:cNvSpPr/>
          <p:nvPr/>
        </p:nvSpPr>
        <p:spPr>
          <a:xfrm>
            <a:off x="2390653" y="2018346"/>
            <a:ext cx="640080" cy="640080"/>
          </a:xfrm>
          <a:prstGeom prst="ellipse">
            <a:avLst/>
          </a:prstGeom>
          <a:solidFill>
            <a:srgbClr val="0B2A3C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pPr algn="ctr"/>
            <a:r>
              <a:rPr lang="fa-IR" altLang="en-US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B Nazanin" panose="00000400000000000000" pitchFamily="2" charset="-78"/>
              </a:rPr>
              <a:t>4</a:t>
            </a:r>
            <a:endParaRPr lang="fa-IR" dirty="0">
              <a:cs typeface="B Nazanin" panose="00000400000000000000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57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175E9-5398-A51F-408F-5B78F350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19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D07ADBAA-D05D-076C-1DDA-775942CA5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822" y="444617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53D7EE3D-9AB8-3A83-E910-FD1A53958C33}"/>
              </a:ext>
            </a:extLst>
          </p:cNvPr>
          <p:cNvSpPr/>
          <p:nvPr/>
        </p:nvSpPr>
        <p:spPr>
          <a:xfrm>
            <a:off x="1690728" y="766086"/>
            <a:ext cx="1540743" cy="278606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61612712-A595-1EF6-8C8C-C9D5678E7F27}"/>
              </a:ext>
            </a:extLst>
          </p:cNvPr>
          <p:cNvSpPr/>
          <p:nvPr/>
        </p:nvSpPr>
        <p:spPr>
          <a:xfrm>
            <a:off x="5905542" y="2070085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B Mitra" panose="00000400000000000000" pitchFamily="2" charset="-78"/>
              </a:rPr>
              <a:t> 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CFDBE36F-9654-BB03-23C8-6CC16090A5D6}"/>
              </a:ext>
            </a:extLst>
          </p:cNvPr>
          <p:cNvSpPr/>
          <p:nvPr/>
        </p:nvSpPr>
        <p:spPr>
          <a:xfrm>
            <a:off x="1690729" y="2093819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313FF9A-3159-790C-898F-EDC0512FA922}"/>
              </a:ext>
            </a:extLst>
          </p:cNvPr>
          <p:cNvSpPr/>
          <p:nvPr/>
        </p:nvSpPr>
        <p:spPr>
          <a:xfrm>
            <a:off x="5926972" y="2944595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9DDB61B4-38E3-D4A2-1337-9E7109AC7460}"/>
              </a:ext>
            </a:extLst>
          </p:cNvPr>
          <p:cNvSpPr/>
          <p:nvPr/>
        </p:nvSpPr>
        <p:spPr>
          <a:xfrm>
            <a:off x="1669297" y="2922707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7B09EA1F-BD0F-BA3C-FC0C-1D12816B10EA}"/>
              </a:ext>
            </a:extLst>
          </p:cNvPr>
          <p:cNvSpPr/>
          <p:nvPr/>
        </p:nvSpPr>
        <p:spPr>
          <a:xfrm>
            <a:off x="5926972" y="3795371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02AF06EA-5C67-A6BC-D472-5F190D5BA137}"/>
              </a:ext>
            </a:extLst>
          </p:cNvPr>
          <p:cNvSpPr/>
          <p:nvPr/>
        </p:nvSpPr>
        <p:spPr>
          <a:xfrm>
            <a:off x="1690729" y="3795371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F0369DA7-81F0-1C4C-AD69-21A712A64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177" y="692458"/>
            <a:ext cx="334375" cy="334375"/>
          </a:xfrm>
          <a:prstGeom prst="rect">
            <a:avLst/>
          </a:prstGeom>
        </p:spPr>
      </p:pic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610F8BC6-43CA-E03C-F7C6-71165BC5B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97" y="2222406"/>
            <a:ext cx="128588" cy="128588"/>
          </a:xfrm>
          <a:prstGeom prst="rect">
            <a:avLst/>
          </a:prstGeom>
        </p:spPr>
      </p:pic>
      <p:pic>
        <p:nvPicPr>
          <p:cNvPr id="24" name="Picture 23" descr="image.png">
            <a:extLst>
              <a:ext uri="{FF2B5EF4-FFF2-40B4-BE49-F238E27FC236}">
                <a16:creationId xmlns:a16="http://schemas.microsoft.com/office/drawing/2014/main" id="{A514A1EB-F6D7-FD88-E97F-AA10A7B52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066" y="2222406"/>
            <a:ext cx="142875" cy="128588"/>
          </a:xfrm>
          <a:prstGeom prst="rect">
            <a:avLst/>
          </a:prstGeom>
        </p:spPr>
      </p:pic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A0C20413-10B9-D4D9-672E-47FCEF2F1D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3172" y="3073182"/>
            <a:ext cx="100013" cy="128588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26478148-0307-7CD9-7CC2-C64E9AEE2C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41" y="3073182"/>
            <a:ext cx="114300" cy="128588"/>
          </a:xfrm>
          <a:prstGeom prst="rect">
            <a:avLst/>
          </a:prstGeom>
        </p:spPr>
      </p:pic>
      <p:pic>
        <p:nvPicPr>
          <p:cNvPr id="30" name="Picture 29" descr="image.png">
            <a:extLst>
              <a:ext uri="{FF2B5EF4-FFF2-40B4-BE49-F238E27FC236}">
                <a16:creationId xmlns:a16="http://schemas.microsoft.com/office/drawing/2014/main" id="{3EC2931B-850B-B92B-D3F9-F82714B819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8885" y="3923958"/>
            <a:ext cx="114300" cy="128588"/>
          </a:xfrm>
          <a:prstGeom prst="rect">
            <a:avLst/>
          </a:prstGeom>
        </p:spPr>
      </p:pic>
      <p:pic>
        <p:nvPicPr>
          <p:cNvPr id="32" name="Picture 31" descr="image.png">
            <a:extLst>
              <a:ext uri="{FF2B5EF4-FFF2-40B4-BE49-F238E27FC236}">
                <a16:creationId xmlns:a16="http://schemas.microsoft.com/office/drawing/2014/main" id="{DF83E0C3-5FF9-7BD3-3C23-1D62DC77ED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8353" y="3923958"/>
            <a:ext cx="128588" cy="12858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36F271F-6616-51EC-5F80-B3EAF4779479}"/>
              </a:ext>
            </a:extLst>
          </p:cNvPr>
          <p:cNvSpPr txBox="1"/>
          <p:nvPr/>
        </p:nvSpPr>
        <p:spPr>
          <a:xfrm>
            <a:off x="1707288" y="828445"/>
            <a:ext cx="1414513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fa-IR"/>
            </a:defPPr>
            <a:lvl1pPr lvl="0" algn="r" defTabSz="342900" rtl="1">
              <a:defRPr kumimoji="0" sz="1000" b="1" i="0" u="none" strike="noStrike" cap="none" spc="0" normalizeH="0" baseline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defRPr>
            </a:lvl1pPr>
          </a:lstStyle>
          <a:p>
            <a:r>
              <a:rPr dirty="0" err="1"/>
              <a:t>سنجه</a:t>
            </a:r>
            <a:r>
              <a:rPr lang="en-US" dirty="0"/>
              <a:t> </a:t>
            </a:r>
            <a:r>
              <a:rPr lang="fa-IR" dirty="0"/>
              <a:t>سطح</a:t>
            </a:r>
            <a:r>
              <a:rPr dirty="0"/>
              <a:t> </a:t>
            </a:r>
            <a:r>
              <a:rPr lang="fa-IR" dirty="0"/>
              <a:t>۲</a:t>
            </a:r>
            <a:r>
              <a:rPr lang="en-US" dirty="0"/>
              <a:t>)</a:t>
            </a:r>
            <a:r>
              <a:rPr dirty="0"/>
              <a:t>ب-۷-۳-۱</a:t>
            </a:r>
            <a:r>
              <a:rPr lang="fa-IR" dirty="0"/>
              <a:t>)</a:t>
            </a:r>
            <a:endParaRPr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5925FF-F0B2-D625-6579-7177DD7B09AE}"/>
              </a:ext>
            </a:extLst>
          </p:cNvPr>
          <p:cNvSpPr txBox="1"/>
          <p:nvPr/>
        </p:nvSpPr>
        <p:spPr>
          <a:xfrm>
            <a:off x="5220071" y="766086"/>
            <a:ext cx="455738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ب-۷-۳-۱: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بسته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ایمنی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بیمار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در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تصویربرداری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26A92C-37F2-EDC1-F174-DB8A5F8CC981}"/>
              </a:ext>
            </a:extLst>
          </p:cNvPr>
          <p:cNvSpPr txBox="1"/>
          <p:nvPr/>
        </p:nvSpPr>
        <p:spPr>
          <a:xfrm>
            <a:off x="6009125" y="2392300"/>
            <a:ext cx="3693319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نصب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حفاظ‌های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تخت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مهار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هنگام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جابجایی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برانکارد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تخت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سی‌تی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ام‌آرآی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مستمر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کارشناس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70A04F-6956-5234-3632-A40F4F5F8867}"/>
              </a:ext>
            </a:extLst>
          </p:cNvPr>
          <p:cNvSpPr txBox="1"/>
          <p:nvPr/>
        </p:nvSpPr>
        <p:spPr>
          <a:xfrm>
            <a:off x="1783598" y="2451927"/>
            <a:ext cx="3679031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قطع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مصرف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داروی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متفورمین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حداقل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۴۸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ساعت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قبل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بعد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تزریق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حاجب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یددار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پیشگیری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اسیدوز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لاکتیک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حاد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6997E6-8CCA-E77C-2C58-EEE774C3263A}"/>
              </a:ext>
            </a:extLst>
          </p:cNvPr>
          <p:cNvSpPr txBox="1"/>
          <p:nvPr/>
        </p:nvSpPr>
        <p:spPr>
          <a:xfrm>
            <a:off x="6030556" y="3247957"/>
            <a:ext cx="3721894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غربالگری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قطعی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بارداری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باروری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شیلدگذاری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غدد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حساس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گناد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تیروئید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رعایت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ALARA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اطفال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8E8FCE-371B-C479-BBCA-F6B36C0ADA06}"/>
              </a:ext>
            </a:extLst>
          </p:cNvPr>
          <p:cNvSpPr txBox="1"/>
          <p:nvPr/>
        </p:nvSpPr>
        <p:spPr>
          <a:xfrm>
            <a:off x="1750178" y="3213399"/>
            <a:ext cx="370760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ضدعفونی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سطح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پروب‌ها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مجاز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کاور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محافظ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یک‌بارمصرف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بهداشت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طبق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۵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موقعیت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سازمان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بهداشت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جهانی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667B0F4-747F-0A3E-0C03-777719EF715C}"/>
              </a:ext>
            </a:extLst>
          </p:cNvPr>
          <p:cNvSpPr txBox="1"/>
          <p:nvPr/>
        </p:nvSpPr>
        <p:spPr>
          <a:xfrm>
            <a:off x="6076991" y="4107754"/>
            <a:ext cx="370760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مستمر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پرستار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مانیتورینگ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ICU/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کما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اتاق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اسکن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پوشیدن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روپوش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سربی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محافظ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F4FEE2-4221-C3A3-B83D-BF7CA4D68077}"/>
              </a:ext>
            </a:extLst>
          </p:cNvPr>
          <p:cNvSpPr txBox="1"/>
          <p:nvPr/>
        </p:nvSpPr>
        <p:spPr>
          <a:xfrm>
            <a:off x="1783598" y="4107754"/>
            <a:ext cx="3693319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غربالگری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مغناطیسی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ام‌آرآی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منع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ورود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ایمپلنت‌های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فرومغناطیس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ضربان‌ساز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قلب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ارگونومی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دستگاه‌ها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32B73F5-6A95-86B6-35EE-1E2CDF4F1041}"/>
              </a:ext>
            </a:extLst>
          </p:cNvPr>
          <p:cNvSpPr txBox="1"/>
          <p:nvPr/>
        </p:nvSpPr>
        <p:spPr>
          <a:xfrm>
            <a:off x="7702741" y="2149240"/>
            <a:ext cx="1997919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مدیریت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ریسک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سقوط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(Fall Risk)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9591EFC-B60B-F29A-09FB-2051FD83197C}"/>
              </a:ext>
            </a:extLst>
          </p:cNvPr>
          <p:cNvSpPr txBox="1"/>
          <p:nvPr/>
        </p:nvSpPr>
        <p:spPr>
          <a:xfrm>
            <a:off x="3539044" y="2210828"/>
            <a:ext cx="1798569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مدیریت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تداخلات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دارویی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متفورمین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5C2D948-CBD3-2A0B-DD53-8334718D981F}"/>
              </a:ext>
            </a:extLst>
          </p:cNvPr>
          <p:cNvSpPr txBox="1"/>
          <p:nvPr/>
        </p:nvSpPr>
        <p:spPr>
          <a:xfrm>
            <a:off x="8257632" y="3016367"/>
            <a:ext cx="1455528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حفاظت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ویژه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بارداری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اطفال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C3D90C-30F3-39DF-7B43-0416D65A901E}"/>
              </a:ext>
            </a:extLst>
          </p:cNvPr>
          <p:cNvSpPr txBox="1"/>
          <p:nvPr/>
        </p:nvSpPr>
        <p:spPr>
          <a:xfrm>
            <a:off x="3587115" y="2993939"/>
            <a:ext cx="1875514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کنترل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عفونت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پروب‌های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سونوگرافی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06B10AE-DFFC-951F-7604-D3B72A6EDDDE}"/>
              </a:ext>
            </a:extLst>
          </p:cNvPr>
          <p:cNvSpPr txBox="1"/>
          <p:nvPr/>
        </p:nvSpPr>
        <p:spPr>
          <a:xfrm>
            <a:off x="8049747" y="3872521"/>
            <a:ext cx="1652697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همراهی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پرستار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بدحال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4DFF5FC-4C9E-4D12-F654-65A87E4E6953}"/>
              </a:ext>
            </a:extLst>
          </p:cNvPr>
          <p:cNvSpPr txBox="1"/>
          <p:nvPr/>
        </p:nvSpPr>
        <p:spPr>
          <a:xfrm>
            <a:off x="3651739" y="3878333"/>
            <a:ext cx="1800173" cy="1667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ایمنی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کاربری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دستگاه‌ها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ام‌آرآی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2333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6AA960-AAC3-8E59-2400-C25E4304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20</a:t>
            </a:fld>
            <a:endParaRPr lang="fa-IR" dirty="0"/>
          </a:p>
        </p:txBody>
      </p:sp>
      <p:pic>
        <p:nvPicPr>
          <p:cNvPr id="46" name="Picture 45" descr="image.png">
            <a:extLst>
              <a:ext uri="{FF2B5EF4-FFF2-40B4-BE49-F238E27FC236}">
                <a16:creationId xmlns:a16="http://schemas.microsoft.com/office/drawing/2014/main" id="{5DE25A1B-69BE-5042-23C9-D00720B77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349" y="469784"/>
            <a:ext cx="9144000" cy="5143500"/>
          </a:xfrm>
          <a:prstGeom prst="rect">
            <a:avLst/>
          </a:prstGeom>
        </p:spPr>
      </p:pic>
      <p:sp>
        <p:nvSpPr>
          <p:cNvPr id="48" name="Rounded Rectangle 2">
            <a:extLst>
              <a:ext uri="{FF2B5EF4-FFF2-40B4-BE49-F238E27FC236}">
                <a16:creationId xmlns:a16="http://schemas.microsoft.com/office/drawing/2014/main" id="{8BBD1468-D899-AA96-40EA-11A7D3B0C860}"/>
              </a:ext>
            </a:extLst>
          </p:cNvPr>
          <p:cNvSpPr/>
          <p:nvPr/>
        </p:nvSpPr>
        <p:spPr>
          <a:xfrm>
            <a:off x="1872712" y="751002"/>
            <a:ext cx="1343807" cy="301295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3">
            <a:extLst>
              <a:ext uri="{FF2B5EF4-FFF2-40B4-BE49-F238E27FC236}">
                <a16:creationId xmlns:a16="http://schemas.microsoft.com/office/drawing/2014/main" id="{809CDE1B-2338-E3AE-83B4-92FB7D468CF1}"/>
              </a:ext>
            </a:extLst>
          </p:cNvPr>
          <p:cNvSpPr/>
          <p:nvPr/>
        </p:nvSpPr>
        <p:spPr>
          <a:xfrm>
            <a:off x="5930362" y="1475184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52" name="Rounded Rectangle 4">
            <a:extLst>
              <a:ext uri="{FF2B5EF4-FFF2-40B4-BE49-F238E27FC236}">
                <a16:creationId xmlns:a16="http://schemas.microsoft.com/office/drawing/2014/main" id="{4D435A02-2631-6291-F609-CD8AC610FD46}"/>
              </a:ext>
            </a:extLst>
          </p:cNvPr>
          <p:cNvSpPr/>
          <p:nvPr/>
        </p:nvSpPr>
        <p:spPr>
          <a:xfrm>
            <a:off x="1594107" y="1552363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35A57C0-6827-C17B-4937-4D3AB2BB2C57}"/>
              </a:ext>
            </a:extLst>
          </p:cNvPr>
          <p:cNvSpPr/>
          <p:nvPr/>
        </p:nvSpPr>
        <p:spPr>
          <a:xfrm>
            <a:off x="5930362" y="1384184"/>
            <a:ext cx="4079081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E593F3B-D1E4-8D6E-0B1D-01D8F7B4F418}"/>
              </a:ext>
            </a:extLst>
          </p:cNvPr>
          <p:cNvSpPr/>
          <p:nvPr/>
        </p:nvSpPr>
        <p:spPr>
          <a:xfrm>
            <a:off x="1651256" y="1384184"/>
            <a:ext cx="4079081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8" name="Picture 57" descr="image.png">
            <a:extLst>
              <a:ext uri="{FF2B5EF4-FFF2-40B4-BE49-F238E27FC236}">
                <a16:creationId xmlns:a16="http://schemas.microsoft.com/office/drawing/2014/main" id="{E8EFE411-E95B-4208-9CE4-32744C327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6562" y="784036"/>
            <a:ext cx="266529" cy="301295"/>
          </a:xfrm>
          <a:prstGeom prst="rect">
            <a:avLst/>
          </a:prstGeom>
        </p:spPr>
      </p:pic>
      <p:pic>
        <p:nvPicPr>
          <p:cNvPr id="60" name="Picture 59" descr="image.png">
            <a:extLst>
              <a:ext uri="{FF2B5EF4-FFF2-40B4-BE49-F238E27FC236}">
                <a16:creationId xmlns:a16="http://schemas.microsoft.com/office/drawing/2014/main" id="{6BB4DC7A-6A6E-05CB-89FF-EF0F39C9B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256" y="1619928"/>
            <a:ext cx="164306" cy="128588"/>
          </a:xfrm>
          <a:prstGeom prst="rect">
            <a:avLst/>
          </a:prstGeom>
        </p:spPr>
      </p:pic>
      <p:pic>
        <p:nvPicPr>
          <p:cNvPr id="62" name="Picture 61" descr="image.png">
            <a:extLst>
              <a:ext uri="{FF2B5EF4-FFF2-40B4-BE49-F238E27FC236}">
                <a16:creationId xmlns:a16="http://schemas.microsoft.com/office/drawing/2014/main" id="{46D9D4BE-C08F-0BD6-A5E4-ED24AF6592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3155" y="1619928"/>
            <a:ext cx="114300" cy="128588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8DA9DBB8-699A-FDAE-700F-A04F33C2DD41}"/>
              </a:ext>
            </a:extLst>
          </p:cNvPr>
          <p:cNvSpPr txBox="1"/>
          <p:nvPr/>
        </p:nvSpPr>
        <p:spPr>
          <a:xfrm>
            <a:off x="1714071" y="824705"/>
            <a:ext cx="143703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000" b="1" dirty="0" err="1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سنجه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سطح 2</a:t>
            </a:r>
            <a:r>
              <a:rPr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 </a:t>
            </a:r>
            <a:r>
              <a:rPr lang="fa-IR"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(</a:t>
            </a:r>
            <a:r>
              <a:rPr sz="1000" b="1" dirty="0">
                <a:solidFill>
                  <a:srgbClr val="0369A1"/>
                </a:solidFill>
                <a:latin typeface="Vazirmatn"/>
                <a:cs typeface="B Titr" panose="00000700000000000000" pitchFamily="2" charset="-78"/>
              </a:rPr>
              <a:t>ب-۷-۳-۲ (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6865628-E2CF-B9C9-471F-433F87B1427D}"/>
              </a:ext>
            </a:extLst>
          </p:cNvPr>
          <p:cNvSpPr txBox="1"/>
          <p:nvPr/>
        </p:nvSpPr>
        <p:spPr>
          <a:xfrm>
            <a:off x="4900474" y="791253"/>
            <a:ext cx="485893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ب-۷-۳-۲: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زمان‌سنجی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گزارش‌های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تصویربرداری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65E1531-4484-2191-9225-5710CF078810}"/>
              </a:ext>
            </a:extLst>
          </p:cNvPr>
          <p:cNvSpPr txBox="1"/>
          <p:nvPr/>
        </p:nvSpPr>
        <p:spPr>
          <a:xfrm>
            <a:off x="6111099" y="1583323"/>
            <a:ext cx="349115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(Emergency)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0980299-C9BC-7445-57FA-AC6B2813C9D0}"/>
              </a:ext>
            </a:extLst>
          </p:cNvPr>
          <p:cNvSpPr txBox="1"/>
          <p:nvPr/>
        </p:nvSpPr>
        <p:spPr>
          <a:xfrm>
            <a:off x="1779485" y="1573091"/>
            <a:ext cx="359366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غیراورژانسی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الکتیو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1D403DE-7FF4-B4AB-28C5-43C1DBC442E8}"/>
              </a:ext>
            </a:extLst>
          </p:cNvPr>
          <p:cNvSpPr txBox="1"/>
          <p:nvPr/>
        </p:nvSpPr>
        <p:spPr>
          <a:xfrm>
            <a:off x="6051806" y="2026185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رسمی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کمیته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تعیین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سقف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مشارکت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رادیولوژی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D141B0E-E838-AA4C-3683-3CF3EAA36D6D}"/>
              </a:ext>
            </a:extLst>
          </p:cNvPr>
          <p:cNvSpPr txBox="1"/>
          <p:nvPr/>
        </p:nvSpPr>
        <p:spPr>
          <a:xfrm>
            <a:off x="6037518" y="2482746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تاخیر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تصمیم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درمانی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اسکن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مکتوب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کمترین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تروما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سکته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مغزی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دایسکشن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9CC264-6A9F-E197-B7A1-CB8445ACCFB9}"/>
              </a:ext>
            </a:extLst>
          </p:cNvPr>
          <p:cNvSpPr txBox="1"/>
          <p:nvPr/>
        </p:nvSpPr>
        <p:spPr>
          <a:xfrm>
            <a:off x="6030375" y="3046293"/>
            <a:ext cx="3621881" cy="3340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اولیه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تلفنی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شفاهی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معالج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موازات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سیستم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PACS.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BD545A7-78A8-1828-8DAA-F5BB1D69F8A1}"/>
              </a:ext>
            </a:extLst>
          </p:cNvPr>
          <p:cNvSpPr txBox="1"/>
          <p:nvPr/>
        </p:nvSpPr>
        <p:spPr>
          <a:xfrm>
            <a:off x="6051806" y="3598641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شاخص</a:t>
            </a:r>
            <a:r>
              <a:rPr lang="en-US" sz="1200" b="1" dirty="0">
                <a:solidFill>
                  <a:srgbClr val="334155"/>
                </a:solidFill>
                <a:latin typeface="Vazirmatn"/>
                <a:cs typeface="B Mitra" panose="00000400000000000000" pitchFamily="2" charset="-78"/>
              </a:rPr>
              <a:t> : 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Door-to-C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میانگین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پذیرش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تفسیر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کد‌های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(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مثل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سما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۲۴۷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)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BF93529-F84D-C255-1D2A-0158F3D17F75}"/>
              </a:ext>
            </a:extLst>
          </p:cNvPr>
          <p:cNvSpPr txBox="1"/>
          <p:nvPr/>
        </p:nvSpPr>
        <p:spPr>
          <a:xfrm>
            <a:off x="1722694" y="2001929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زمان‌بندی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مدون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بستری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حداکثر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سقف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1CB0DE0-D1C5-77B7-7A58-59F2A499DDD7}"/>
              </a:ext>
            </a:extLst>
          </p:cNvPr>
          <p:cNvSpPr txBox="1"/>
          <p:nvPr/>
        </p:nvSpPr>
        <p:spPr>
          <a:xfrm>
            <a:off x="1714071" y="2502104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پاسخ‌دهی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سرپایی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تحویل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شفاف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الکترونیک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مهلت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کمیته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EA2FB8-FC24-2DF2-038D-98F450BB2A41}"/>
              </a:ext>
            </a:extLst>
          </p:cNvPr>
          <p:cNvSpPr txBox="1"/>
          <p:nvPr/>
        </p:nvSpPr>
        <p:spPr>
          <a:xfrm>
            <a:off x="1751267" y="3032580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انحرافات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سیستماتیک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علل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تاخیر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گزارش‌دهی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رادیولوژیست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سامانه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5CFA639-6F8A-7192-0ABA-210A009F2417}"/>
              </a:ext>
            </a:extLst>
          </p:cNvPr>
          <p:cNvSpPr txBox="1"/>
          <p:nvPr/>
        </p:nvSpPr>
        <p:spPr>
          <a:xfrm>
            <a:off x="1765375" y="3624578"/>
            <a:ext cx="3621881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ابلاغ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بخش‌های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اطلاع‌رسانی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سقف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کلیه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ایستگاه‌های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پرستاری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4129F3-C1F3-6D83-1076-A0E74C4404A7}"/>
              </a:ext>
            </a:extLst>
          </p:cNvPr>
          <p:cNvSpPr txBox="1"/>
          <p:nvPr/>
        </p:nvSpPr>
        <p:spPr>
          <a:xfrm>
            <a:off x="9793196" y="245810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B171BC9-9934-730F-5EAB-DE7CE3363096}"/>
              </a:ext>
            </a:extLst>
          </p:cNvPr>
          <p:cNvSpPr txBox="1"/>
          <p:nvPr/>
        </p:nvSpPr>
        <p:spPr>
          <a:xfrm>
            <a:off x="5487449" y="246521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54CA904-E501-1F09-3A3B-ABE1D1F8059E}"/>
              </a:ext>
            </a:extLst>
          </p:cNvPr>
          <p:cNvSpPr txBox="1"/>
          <p:nvPr/>
        </p:nvSpPr>
        <p:spPr>
          <a:xfrm>
            <a:off x="5487449" y="302590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82086A3-9278-3EE9-D26A-F73583AD9400}"/>
              </a:ext>
            </a:extLst>
          </p:cNvPr>
          <p:cNvSpPr txBox="1"/>
          <p:nvPr/>
        </p:nvSpPr>
        <p:spPr>
          <a:xfrm>
            <a:off x="9793196" y="357328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1F88231-B7AD-2CFE-095E-4FFB7296FA66}"/>
              </a:ext>
            </a:extLst>
          </p:cNvPr>
          <p:cNvSpPr txBox="1"/>
          <p:nvPr/>
        </p:nvSpPr>
        <p:spPr>
          <a:xfrm>
            <a:off x="9793196" y="302328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BC4F40D-6EC3-91A9-7DBD-A339839CD8CB}"/>
              </a:ext>
            </a:extLst>
          </p:cNvPr>
          <p:cNvSpPr txBox="1"/>
          <p:nvPr/>
        </p:nvSpPr>
        <p:spPr>
          <a:xfrm>
            <a:off x="9767548" y="200192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F3EF689-F6BF-F1E7-D888-6040CD56B16C}"/>
              </a:ext>
            </a:extLst>
          </p:cNvPr>
          <p:cNvSpPr txBox="1"/>
          <p:nvPr/>
        </p:nvSpPr>
        <p:spPr>
          <a:xfrm>
            <a:off x="5506765" y="3637551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82C5591-1E06-7189-2C5C-C39080A182F7}"/>
              </a:ext>
            </a:extLst>
          </p:cNvPr>
          <p:cNvSpPr txBox="1"/>
          <p:nvPr/>
        </p:nvSpPr>
        <p:spPr>
          <a:xfrm>
            <a:off x="5454657" y="200979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2616639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46D9DA-EE49-CC3F-4633-DE4D661B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21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191C06FC-0E79-4997-1374-A9FA6FB23D4D}"/>
              </a:ext>
            </a:extLst>
          </p:cNvPr>
          <p:cNvSpPr txBox="1"/>
          <p:nvPr/>
        </p:nvSpPr>
        <p:spPr>
          <a:xfrm>
            <a:off x="1782661" y="626657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زمان‌سنجی، نظارت و گزارش تصویربرداری</a:t>
            </a:r>
            <a:endParaRPr lang="fa-IR" sz="3000" dirty="0"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3E1D771-78FD-F36F-288A-B066E266E92E}"/>
              </a:ext>
            </a:extLst>
          </p:cNvPr>
          <p:cNvSpPr txBox="1"/>
          <p:nvPr/>
        </p:nvSpPr>
        <p:spPr>
          <a:xfrm>
            <a:off x="1782661" y="1221017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ب-7-3-2  و  ب-7-3-3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4A2DD43F-5972-9073-F789-B34CC567BCC6}"/>
              </a:ext>
            </a:extLst>
          </p:cNvPr>
          <p:cNvSpPr/>
          <p:nvPr/>
        </p:nvSpPr>
        <p:spPr>
          <a:xfrm>
            <a:off x="7451941" y="1723937"/>
            <a:ext cx="2560320" cy="3429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7A0355F9-3A0C-948E-7A4F-F7938F2587E8}"/>
              </a:ext>
            </a:extLst>
          </p:cNvPr>
          <p:cNvSpPr/>
          <p:nvPr/>
        </p:nvSpPr>
        <p:spPr>
          <a:xfrm>
            <a:off x="9280741" y="188852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7763A614-0D7A-0617-7720-6075C722E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901" y="2025689"/>
            <a:ext cx="274320" cy="274320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0BBCF926-2191-09E1-EF07-00ECDBDAF913}"/>
              </a:ext>
            </a:extLst>
          </p:cNvPr>
          <p:cNvSpPr txBox="1"/>
          <p:nvPr/>
        </p:nvSpPr>
        <p:spPr>
          <a:xfrm>
            <a:off x="7543381" y="1888529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زمان‌سنجی نتایج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8F76913B-D301-433B-D9F2-BE59A34AC7F2}"/>
              </a:ext>
            </a:extLst>
          </p:cNvPr>
          <p:cNvSpPr txBox="1"/>
          <p:nvPr/>
        </p:nvSpPr>
        <p:spPr>
          <a:xfrm>
            <a:off x="7589101" y="2638337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کمیته مرتبط با مشارکت مسئول فنی، مهلت انجام و گزارش را تعیین می‌کند.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مهلت‌های اورژانسی و غیراورژانسی به همه بخش‌ها ابلاغ می‌شود.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انجام و گزارش بدون تأخیر در تشخیص و درمان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32E3BDE8-8CE1-B530-8910-02B77FA8A2CD}"/>
              </a:ext>
            </a:extLst>
          </p:cNvPr>
          <p:cNvSpPr/>
          <p:nvPr/>
        </p:nvSpPr>
        <p:spPr>
          <a:xfrm>
            <a:off x="4617301" y="1723937"/>
            <a:ext cx="2560320" cy="3429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C9BAAACA-59A8-B0D5-5ADC-D7E699963A3C}"/>
              </a:ext>
            </a:extLst>
          </p:cNvPr>
          <p:cNvSpPr/>
          <p:nvPr/>
        </p:nvSpPr>
        <p:spPr>
          <a:xfrm>
            <a:off x="6446101" y="188852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EBFCCD0B-DEF9-1231-4785-DF309E8D8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261" y="2025689"/>
            <a:ext cx="274320" cy="274320"/>
          </a:xfrm>
          <a:prstGeom prst="rect">
            <a:avLst/>
          </a:prstGeom>
        </p:spPr>
      </p:pic>
      <p:sp>
        <p:nvSpPr>
          <p:cNvPr id="24" name="Text 8">
            <a:extLst>
              <a:ext uri="{FF2B5EF4-FFF2-40B4-BE49-F238E27FC236}">
                <a16:creationId xmlns:a16="http://schemas.microsoft.com/office/drawing/2014/main" id="{A50C3731-0F95-64C2-BC82-1C06ACAEEFF1}"/>
              </a:ext>
            </a:extLst>
          </p:cNvPr>
          <p:cNvSpPr txBox="1"/>
          <p:nvPr/>
        </p:nvSpPr>
        <p:spPr>
          <a:xfrm>
            <a:off x="4708741" y="1888529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نظارت مسئول فنی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33FA34BF-3559-83D9-74DB-A4BA5F1070ED}"/>
              </a:ext>
            </a:extLst>
          </p:cNvPr>
          <p:cNvSpPr txBox="1"/>
          <p:nvPr/>
        </p:nvSpPr>
        <p:spPr>
          <a:xfrm>
            <a:off x="4754461" y="2638337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کنترل کیفیت تصاویر و عملکرد کارشناسان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شناسایی و اولویت‌بندی عوامل مؤثر بر کیفیت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اقدام اصلاحی و ارزیابی مجدد اثربخشی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84BD7E2-B2A9-50A3-E7AE-F76AF062D538}"/>
              </a:ext>
            </a:extLst>
          </p:cNvPr>
          <p:cNvSpPr/>
          <p:nvPr/>
        </p:nvSpPr>
        <p:spPr>
          <a:xfrm>
            <a:off x="1782661" y="1723937"/>
            <a:ext cx="2560320" cy="3429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A3D128F4-703E-CFC4-92D3-420605C90FEB}"/>
              </a:ext>
            </a:extLst>
          </p:cNvPr>
          <p:cNvSpPr/>
          <p:nvPr/>
        </p:nvSpPr>
        <p:spPr>
          <a:xfrm>
            <a:off x="3611461" y="1888529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2" descr="preencoded.png">
            <a:extLst>
              <a:ext uri="{FF2B5EF4-FFF2-40B4-BE49-F238E27FC236}">
                <a16:creationId xmlns:a16="http://schemas.microsoft.com/office/drawing/2014/main" id="{66115380-5888-3A6E-11FA-CBDF10750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621" y="2025689"/>
            <a:ext cx="274320" cy="274320"/>
          </a:xfrm>
          <a:prstGeom prst="rect">
            <a:avLst/>
          </a:prstGeom>
        </p:spPr>
      </p:pic>
      <p:sp>
        <p:nvSpPr>
          <p:cNvPr id="34" name="Text 12">
            <a:extLst>
              <a:ext uri="{FF2B5EF4-FFF2-40B4-BE49-F238E27FC236}">
                <a16:creationId xmlns:a16="http://schemas.microsoft.com/office/drawing/2014/main" id="{37E15B95-2C75-3A52-8FA0-31D2CF455C93}"/>
              </a:ext>
            </a:extLst>
          </p:cNvPr>
          <p:cNvSpPr txBox="1"/>
          <p:nvPr/>
        </p:nvSpPr>
        <p:spPr>
          <a:xfrm>
            <a:off x="1874101" y="1888529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محتوای گزارش نهایی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6B7A0737-9CEE-8390-4237-32C181956096}"/>
              </a:ext>
            </a:extLst>
          </p:cNvPr>
          <p:cNvSpPr txBox="1"/>
          <p:nvPr/>
        </p:nvSpPr>
        <p:spPr>
          <a:xfrm>
            <a:off x="1919821" y="2638337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مشخصات بیمار منطبق با دستبند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تاریخ و زمان پروسیجر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امضا، مهر و نام رادیولوژیست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خلاصه شرح حال و گزارش ارزیابی</a:t>
            </a:r>
            <a:endParaRPr lang="fa-IR" sz="14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400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تشخیص احتمالی و توصیه‌ها</a:t>
            </a:r>
            <a:endParaRPr lang="fa-IR" sz="14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4630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F555CE-94B7-C6E7-373C-36BDED4AB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22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F2349B6E-461B-7832-BAB2-840CC4C99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629" y="406681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28AF17EC-813E-EC85-D713-890E06B7972A}"/>
              </a:ext>
            </a:extLst>
          </p:cNvPr>
          <p:cNvSpPr/>
          <p:nvPr/>
        </p:nvSpPr>
        <p:spPr>
          <a:xfrm>
            <a:off x="5934514" y="612558"/>
            <a:ext cx="1291908" cy="402431"/>
          </a:xfrm>
          <a:prstGeom prst="roundRect">
            <a:avLst>
              <a:gd name="adj" fmla="val 400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CC5CD713-9384-B29E-2319-80424426C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629" y="427838"/>
            <a:ext cx="4411265" cy="5143500"/>
          </a:xfrm>
          <a:prstGeom prst="rect">
            <a:avLst/>
          </a:prstGeom>
        </p:spPr>
      </p:pic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3021B42C-AEFC-C0DA-4C91-073F43F33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8847" y="801645"/>
            <a:ext cx="256480" cy="3334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AAA5B3-D2EF-8D62-6F68-56467EA88F97}"/>
              </a:ext>
            </a:extLst>
          </p:cNvPr>
          <p:cNvSpPr txBox="1"/>
          <p:nvPr/>
        </p:nvSpPr>
        <p:spPr>
          <a:xfrm>
            <a:off x="6074165" y="724701"/>
            <a:ext cx="1012606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سنجه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سطح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lang="fa-IR" sz="1000" b="1" dirty="0">
                <a:solidFill>
                  <a:srgbClr val="047857"/>
                </a:solidFill>
                <a:latin typeface="Vazirmatn"/>
                <a:cs typeface="B Mitra" panose="00000400000000000000" pitchFamily="2" charset="-78"/>
              </a:rPr>
              <a:t>1 (</a:t>
            </a: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تعالی</a:t>
            </a:r>
            <a:r>
              <a:rPr kumimoji="0" lang="fa-IR" sz="10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)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srgbClr val="047857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0D0117-732B-3CF6-07CD-ED7F356DC5F3}"/>
              </a:ext>
            </a:extLst>
          </p:cNvPr>
          <p:cNvSpPr txBox="1"/>
          <p:nvPr/>
        </p:nvSpPr>
        <p:spPr>
          <a:xfrm>
            <a:off x="7226423" y="902427"/>
            <a:ext cx="2646697" cy="2251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3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ب-۷-۳-۳: </a:t>
            </a:r>
            <a:r>
              <a:rPr kumimoji="0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نظارت</a:t>
            </a:r>
            <a:r>
              <a:rPr kumimoji="0" sz="1463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مسئول</a:t>
            </a:r>
            <a:r>
              <a:rPr kumimoji="0" sz="1463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فنی</a:t>
            </a:r>
            <a:r>
              <a:rPr kumimoji="0" sz="1463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بر</a:t>
            </a:r>
            <a:r>
              <a:rPr kumimoji="0" sz="1463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1463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کیفیت</a:t>
            </a:r>
            <a:endParaRPr kumimoji="0" sz="1463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19ED35-4598-99C9-A511-FEAD1DCFCF8E}"/>
              </a:ext>
            </a:extLst>
          </p:cNvPr>
          <p:cNvSpPr txBox="1"/>
          <p:nvPr/>
        </p:nvSpPr>
        <p:spPr>
          <a:xfrm>
            <a:off x="6074166" y="2171655"/>
            <a:ext cx="3937166" cy="333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کنترل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کیفی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مستمر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تصاویر</a:t>
            </a:r>
            <a:r>
              <a:rPr kumimoji="0" lang="fa-IR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توسط فرد صاحب صلاحیت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ممیزی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روزانه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تصادفی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کلیشه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رادیوگرافی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مقاطع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سی‌تی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اکوی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ام‌آرآی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نظر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کنتراست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نویز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پوزیشنینگ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7BA833-B4AC-4779-FA1E-C1ABE91345CF}"/>
              </a:ext>
            </a:extLst>
          </p:cNvPr>
          <p:cNvSpPr txBox="1"/>
          <p:nvPr/>
        </p:nvSpPr>
        <p:spPr>
          <a:xfrm>
            <a:off x="6074165" y="2809474"/>
            <a:ext cx="38846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نظارت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کارشناسان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تکنیک‌های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کاربری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پرسنل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نظارت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رعایت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تابش‌دهی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بهینه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F32CE8-A468-8340-DCF9-D0F7EB0082B3}"/>
              </a:ext>
            </a:extLst>
          </p:cNvPr>
          <p:cNvSpPr txBox="1"/>
          <p:nvPr/>
        </p:nvSpPr>
        <p:spPr>
          <a:xfrm>
            <a:off x="6074166" y="3466680"/>
            <a:ext cx="3884680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تحلیل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نرخ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تکرار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تصاویر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(Reject Analysis):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دلایل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اسکن‌های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مجدد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علل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حرکتی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کاهش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پرتوی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غیرضروری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4B4864-06BF-A48B-F9EA-586C174A5300}"/>
              </a:ext>
            </a:extLst>
          </p:cNvPr>
          <p:cNvSpPr txBox="1"/>
          <p:nvPr/>
        </p:nvSpPr>
        <p:spPr>
          <a:xfrm>
            <a:off x="6074165" y="4135096"/>
            <a:ext cx="3884679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تدوین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برنامه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بهبود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کیفیت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(QI):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اولویت‌بندی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گلوگاه‌ها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اجرای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چرخه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مداخله‌ای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اثربخش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مجدد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۳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FE4534-A60B-A6DC-AD99-E352607BC348}"/>
              </a:ext>
            </a:extLst>
          </p:cNvPr>
          <p:cNvSpPr txBox="1"/>
          <p:nvPr/>
        </p:nvSpPr>
        <p:spPr>
          <a:xfrm>
            <a:off x="10076074" y="216719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88B487-7ACC-CED2-76AF-28146287BA0E}"/>
              </a:ext>
            </a:extLst>
          </p:cNvPr>
          <p:cNvSpPr txBox="1"/>
          <p:nvPr/>
        </p:nvSpPr>
        <p:spPr>
          <a:xfrm>
            <a:off x="10061439" y="340730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C4C528-7CFE-B961-2D4C-A3F22BCDBC6A}"/>
              </a:ext>
            </a:extLst>
          </p:cNvPr>
          <p:cNvSpPr txBox="1"/>
          <p:nvPr/>
        </p:nvSpPr>
        <p:spPr>
          <a:xfrm>
            <a:off x="10068100" y="2764812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EA2136-286B-5463-23FC-6935BE4E4CAD}"/>
              </a:ext>
            </a:extLst>
          </p:cNvPr>
          <p:cNvSpPr txBox="1"/>
          <p:nvPr/>
        </p:nvSpPr>
        <p:spPr>
          <a:xfrm>
            <a:off x="10068100" y="408604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1187115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E90F8B-E38F-F899-10FF-04FE8510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23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65C2F02B-98CC-D0DF-A717-46EF2FEA5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92" y="399774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0BDFF0E8-05C1-5BD3-3BBB-0CD0F5EE6BFA}"/>
              </a:ext>
            </a:extLst>
          </p:cNvPr>
          <p:cNvSpPr/>
          <p:nvPr/>
        </p:nvSpPr>
        <p:spPr>
          <a:xfrm>
            <a:off x="1609310" y="705223"/>
            <a:ext cx="1462364" cy="344286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B1335C4D-F281-68BC-92A2-B948C5E303D8}"/>
              </a:ext>
            </a:extLst>
          </p:cNvPr>
          <p:cNvSpPr/>
          <p:nvPr/>
        </p:nvSpPr>
        <p:spPr>
          <a:xfrm>
            <a:off x="5888417" y="1367406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0E830D9B-E731-A6EA-F7EF-3DCEDA647025}"/>
              </a:ext>
            </a:extLst>
          </p:cNvPr>
          <p:cNvSpPr/>
          <p:nvPr/>
        </p:nvSpPr>
        <p:spPr>
          <a:xfrm>
            <a:off x="1624243" y="1544334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41ECC8-2AC7-24C3-4764-FD7E2964F32A}"/>
              </a:ext>
            </a:extLst>
          </p:cNvPr>
          <p:cNvSpPr/>
          <p:nvPr/>
        </p:nvSpPr>
        <p:spPr>
          <a:xfrm>
            <a:off x="5888417" y="1367405"/>
            <a:ext cx="4079081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27DB17-66F1-DB80-E361-5D85B21B343D}"/>
              </a:ext>
            </a:extLst>
          </p:cNvPr>
          <p:cNvSpPr/>
          <p:nvPr/>
        </p:nvSpPr>
        <p:spPr>
          <a:xfrm>
            <a:off x="1609311" y="1367405"/>
            <a:ext cx="4079081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73D2E4D9-A088-8BC7-DFC0-443E6B9E6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3192" y="746724"/>
            <a:ext cx="255208" cy="288497"/>
          </a:xfrm>
          <a:prstGeom prst="rect">
            <a:avLst/>
          </a:prstGeom>
        </p:spPr>
      </p:pic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88018B76-0EAB-5E6C-0F45-57B096219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4604" y="1443740"/>
            <a:ext cx="223998" cy="287997"/>
          </a:xfrm>
          <a:prstGeom prst="rect">
            <a:avLst/>
          </a:prstGeom>
        </p:spPr>
      </p:pic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11F564EB-C1FC-9A14-7B1A-74A0A41015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6923" y="1503137"/>
            <a:ext cx="228600" cy="2286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207D357-492B-69F1-5DF2-3DDFDCD49FD3}"/>
              </a:ext>
            </a:extLst>
          </p:cNvPr>
          <p:cNvSpPr txBox="1"/>
          <p:nvPr/>
        </p:nvSpPr>
        <p:spPr>
          <a:xfrm>
            <a:off x="1659611" y="793107"/>
            <a:ext cx="1332163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سنجه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lang="fa-IR" sz="11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سطح 2 (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ب-۷-۳-۴ (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65F6D3-8368-FCA7-97F8-D8B5AA488067}"/>
              </a:ext>
            </a:extLst>
          </p:cNvPr>
          <p:cNvSpPr txBox="1"/>
          <p:nvPr/>
        </p:nvSpPr>
        <p:spPr>
          <a:xfrm>
            <a:off x="6096000" y="774474"/>
            <a:ext cx="362146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ب-۷-۳-۴: 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اعلام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آنی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نتایج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بحرانی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Titr" panose="00000700000000000000" pitchFamily="2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65C608-F6A1-A3DF-C0AD-61274107F32F}"/>
              </a:ext>
            </a:extLst>
          </p:cNvPr>
          <p:cNvSpPr txBox="1"/>
          <p:nvPr/>
        </p:nvSpPr>
        <p:spPr>
          <a:xfrm>
            <a:off x="6001645" y="1559722"/>
            <a:ext cx="3630097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تدوین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فهرست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آگاهی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کارکنان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BF7C8E-FCD8-BD4B-A5C4-CFAFAD91AB70}"/>
              </a:ext>
            </a:extLst>
          </p:cNvPr>
          <p:cNvSpPr txBox="1"/>
          <p:nvPr/>
        </p:nvSpPr>
        <p:spPr>
          <a:xfrm>
            <a:off x="1752543" y="1559722"/>
            <a:ext cx="3600093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سازوکار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اعلام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وقایع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3C618D-E986-E627-5513-83AB699C3563}"/>
              </a:ext>
            </a:extLst>
          </p:cNvPr>
          <p:cNvSpPr txBox="1"/>
          <p:nvPr/>
        </p:nvSpPr>
        <p:spPr>
          <a:xfrm>
            <a:off x="6009861" y="1919602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دستورالعمل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مصوب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بومی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دستورالعمل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ابلاغی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«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مدیریت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نتایج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»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بستری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سرپایی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9D1E8A-CFA5-925C-90EF-B7BFE287D112}"/>
              </a:ext>
            </a:extLst>
          </p:cNvPr>
          <p:cNvSpPr txBox="1"/>
          <p:nvPr/>
        </p:nvSpPr>
        <p:spPr>
          <a:xfrm>
            <a:off x="5995572" y="2430541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فهرست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یافته‌های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تهدیدکننده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حیات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خونریزی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داخل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مغزی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حاد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(ICH)،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پنوموتوراکس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فشارنده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آمبولی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دایسکشن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آئورت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پنوموپریتوئن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26A721-E565-D0A4-2EE3-7B60DBF63AFD}"/>
              </a:ext>
            </a:extLst>
          </p:cNvPr>
          <p:cNvSpPr txBox="1"/>
          <p:nvPr/>
        </p:nvSpPr>
        <p:spPr>
          <a:xfrm>
            <a:off x="5995572" y="298132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نصب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معرض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دید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قرار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گرفتن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چارت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نتایج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اتاق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کنسول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کارشناسان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9586A2-0562-F643-A2A6-234DA1F6B5C9}"/>
              </a:ext>
            </a:extLst>
          </p:cNvPr>
          <p:cNvSpPr txBox="1"/>
          <p:nvPr/>
        </p:nvSpPr>
        <p:spPr>
          <a:xfrm>
            <a:off x="6001645" y="3543674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آموزش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شفاف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پرسنل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تسلط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کارشناسان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شناسایی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نماهای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مانیتور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قبل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خروج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F1793D-AEAA-3DBB-A844-CCDA549B3270}"/>
              </a:ext>
            </a:extLst>
          </p:cNvPr>
          <p:cNvSpPr txBox="1"/>
          <p:nvPr/>
        </p:nvSpPr>
        <p:spPr>
          <a:xfrm>
            <a:off x="1730755" y="1919602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تماس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تلفنی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فوری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مستقیم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اعلام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بی‌درنگ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نتیجه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معالج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رزیدنت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ارشد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پرستار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916E88-A4F4-00CF-4A2E-189DAB1288AA}"/>
              </a:ext>
            </a:extLst>
          </p:cNvPr>
          <p:cNvSpPr txBox="1"/>
          <p:nvPr/>
        </p:nvSpPr>
        <p:spPr>
          <a:xfrm>
            <a:off x="1730755" y="2395263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تکنیک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Read-Back: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الزام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بازخوانی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نوع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یافته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دارویی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توسط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دریافت‌کننده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جهت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حذف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خطای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شنیداری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C18C8A1-AD0B-91BA-BA4F-954EBD5BA984}"/>
              </a:ext>
            </a:extLst>
          </p:cNvPr>
          <p:cNvSpPr txBox="1"/>
          <p:nvPr/>
        </p:nvSpPr>
        <p:spPr>
          <a:xfrm>
            <a:off x="1716466" y="2975211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دفتر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فرم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نتایج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ساعت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دقیق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تماس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تماس‌گیرنده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نام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تحویل‌گیرنده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نتیجه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F7081F-D339-B1BE-1C7B-AA02950B678A}"/>
              </a:ext>
            </a:extLst>
          </p:cNvPr>
          <p:cNvSpPr txBox="1"/>
          <p:nvPr/>
        </p:nvSpPr>
        <p:spPr>
          <a:xfrm>
            <a:off x="1741648" y="3543673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ممیزی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پاسخ‌ها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پایش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رسیدن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آغاز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نجات‌بخش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93C70A-F68E-ECC8-ED91-17E08FFFAAAC}"/>
              </a:ext>
            </a:extLst>
          </p:cNvPr>
          <p:cNvSpPr txBox="1"/>
          <p:nvPr/>
        </p:nvSpPr>
        <p:spPr>
          <a:xfrm>
            <a:off x="9724608" y="242112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354764-2769-8293-1281-733AA0FA38C6}"/>
              </a:ext>
            </a:extLst>
          </p:cNvPr>
          <p:cNvSpPr txBox="1"/>
          <p:nvPr/>
        </p:nvSpPr>
        <p:spPr>
          <a:xfrm>
            <a:off x="9754472" y="350334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C07E903-2D57-2821-45B1-1603B80BF20A}"/>
              </a:ext>
            </a:extLst>
          </p:cNvPr>
          <p:cNvSpPr txBox="1"/>
          <p:nvPr/>
        </p:nvSpPr>
        <p:spPr>
          <a:xfrm>
            <a:off x="5436425" y="238148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221CDD-9E51-E3DB-EBF1-73EAFAA2EE74}"/>
              </a:ext>
            </a:extLst>
          </p:cNvPr>
          <p:cNvSpPr txBox="1"/>
          <p:nvPr/>
        </p:nvSpPr>
        <p:spPr>
          <a:xfrm>
            <a:off x="5451109" y="3551860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9DF64C-0207-4B63-2A66-CFC189746A9E}"/>
              </a:ext>
            </a:extLst>
          </p:cNvPr>
          <p:cNvSpPr txBox="1"/>
          <p:nvPr/>
        </p:nvSpPr>
        <p:spPr>
          <a:xfrm>
            <a:off x="9758252" y="296223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F22678-91E9-1002-A02E-034016845CF5}"/>
              </a:ext>
            </a:extLst>
          </p:cNvPr>
          <p:cNvSpPr txBox="1"/>
          <p:nvPr/>
        </p:nvSpPr>
        <p:spPr>
          <a:xfrm>
            <a:off x="9717467" y="189312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A171809-99AF-6B31-4B86-C2BA495E4A0D}"/>
              </a:ext>
            </a:extLst>
          </p:cNvPr>
          <p:cNvSpPr txBox="1"/>
          <p:nvPr/>
        </p:nvSpPr>
        <p:spPr>
          <a:xfrm>
            <a:off x="5462073" y="298970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376C394-96D7-AF7A-F830-EC8A2E17A3BC}"/>
              </a:ext>
            </a:extLst>
          </p:cNvPr>
          <p:cNvSpPr txBox="1"/>
          <p:nvPr/>
        </p:nvSpPr>
        <p:spPr>
          <a:xfrm>
            <a:off x="5443570" y="1903941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3388129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E67B09-857E-9EF2-9980-1A285BA2F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24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0693D11-8FCB-1C07-CA67-63B26964DB77}"/>
              </a:ext>
            </a:extLst>
          </p:cNvPr>
          <p:cNvSpPr txBox="1"/>
          <p:nvPr/>
        </p:nvSpPr>
        <p:spPr>
          <a:xfrm>
            <a:off x="1606492" y="609879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مدیریت نتایج بحرانی</a:t>
            </a:r>
            <a:endParaRPr lang="fa-IR" sz="3000" dirty="0"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67C7127-261B-9F40-AE5B-48F635ED0330}"/>
              </a:ext>
            </a:extLst>
          </p:cNvPr>
          <p:cNvSpPr txBox="1"/>
          <p:nvPr/>
        </p:nvSpPr>
        <p:spPr>
          <a:xfrm>
            <a:off x="1606492" y="1204239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ب-7-3-4</a:t>
            </a:r>
            <a:r>
              <a:rPr lang="fa-IR" altLang="en-US" sz="1400" b="1" dirty="0">
                <a:solidFill>
                  <a:srgbClr val="14A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</a:t>
            </a:r>
            <a:r>
              <a:rPr lang="fa-IR" altLang="en-US" sz="1400" b="1" dirty="0">
                <a:solidFill>
                  <a:srgbClr val="14A3A8"/>
                </a:solidFill>
                <a:latin typeface="Arial" pitchFamily="34" charset="0"/>
                <a:cs typeface="B Mitra" panose="00000400000000000000" pitchFamily="2" charset="-78"/>
              </a:rPr>
              <a:t>چرخه چهار مرحله‌ای انتقال اطلاعات</a:t>
            </a:r>
            <a:endParaRPr lang="fa-IR" sz="1400" b="1" dirty="0">
              <a:solidFill>
                <a:srgbClr val="14A3A8"/>
              </a:solidFill>
              <a:latin typeface="Arial" pitchFamily="34" charset="0"/>
              <a:cs typeface="B Mitra" panose="00000400000000000000" pitchFamily="2" charset="-78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A3063425-32F4-AE1C-B7B3-5B21EABDAF2B}"/>
              </a:ext>
            </a:extLst>
          </p:cNvPr>
          <p:cNvSpPr/>
          <p:nvPr/>
        </p:nvSpPr>
        <p:spPr>
          <a:xfrm>
            <a:off x="7961572" y="1707159"/>
            <a:ext cx="18745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63553F63-F5C3-A0BC-BFEC-735B8D3B9D34}"/>
              </a:ext>
            </a:extLst>
          </p:cNvPr>
          <p:cNvSpPr txBox="1"/>
          <p:nvPr/>
        </p:nvSpPr>
        <p:spPr>
          <a:xfrm>
            <a:off x="8624512" y="1871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fa-IR" sz="180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B330151-B953-6532-8763-6AFE78394605}"/>
              </a:ext>
            </a:extLst>
          </p:cNvPr>
          <p:cNvSpPr txBox="1"/>
          <p:nvPr/>
        </p:nvSpPr>
        <p:spPr>
          <a:xfrm>
            <a:off x="8053012" y="2575839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بازخوانی شنیده</a:t>
            </a:r>
            <a:endParaRPr lang="fa-IR" sz="1300" dirty="0">
              <a:cs typeface="B Titr" panose="00000700000000000000" pitchFamily="2" charset="-78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F720105D-1350-D77D-4D8F-A8ED78A27C0A}"/>
              </a:ext>
            </a:extLst>
          </p:cNvPr>
          <p:cNvSpPr txBox="1"/>
          <p:nvPr/>
        </p:nvSpPr>
        <p:spPr>
          <a:xfrm>
            <a:off x="8053012" y="2987319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fa-IR" altLang="en-US" sz="1100" b="1" dirty="0">
                <a:solidFill>
                  <a:srgbClr val="14A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Back</a:t>
            </a:r>
            <a:endParaRPr lang="fa-IR" sz="1100" dirty="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36802A96-C25D-E9C8-5079-0375F3662F6F}"/>
              </a:ext>
            </a:extLst>
          </p:cNvPr>
          <p:cNvSpPr/>
          <p:nvPr/>
        </p:nvSpPr>
        <p:spPr>
          <a:xfrm>
            <a:off x="7732972" y="2484399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81941920-1DBA-804C-EFA1-D0818C823BCF}"/>
              </a:ext>
            </a:extLst>
          </p:cNvPr>
          <p:cNvSpPr/>
          <p:nvPr/>
        </p:nvSpPr>
        <p:spPr>
          <a:xfrm>
            <a:off x="5846565" y="1707159"/>
            <a:ext cx="18745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74D802A1-E73C-A624-D6B1-841F7D99B1C5}"/>
              </a:ext>
            </a:extLst>
          </p:cNvPr>
          <p:cNvSpPr txBox="1"/>
          <p:nvPr/>
        </p:nvSpPr>
        <p:spPr>
          <a:xfrm>
            <a:off x="6059620" y="207291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180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B04FFD9C-FEF6-4DB3-7789-5D80F00540E8}"/>
              </a:ext>
            </a:extLst>
          </p:cNvPr>
          <p:cNvSpPr txBox="1"/>
          <p:nvPr/>
        </p:nvSpPr>
        <p:spPr>
          <a:xfrm>
            <a:off x="5938005" y="2575839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یادداشت شنیده</a:t>
            </a:r>
            <a:endParaRPr lang="fa-IR" sz="1300" dirty="0">
              <a:cs typeface="B Titr" panose="00000700000000000000" pitchFamily="2" charset="-78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FFFF0A84-3D2B-ED48-F7FB-4D669850B5E8}"/>
              </a:ext>
            </a:extLst>
          </p:cNvPr>
          <p:cNvSpPr txBox="1"/>
          <p:nvPr/>
        </p:nvSpPr>
        <p:spPr>
          <a:xfrm>
            <a:off x="5938005" y="2987319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fa-IR" altLang="en-US" sz="1100" b="1" dirty="0">
                <a:solidFill>
                  <a:srgbClr val="14A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Down</a:t>
            </a:r>
            <a:endParaRPr lang="fa-IR" sz="1100" dirty="0"/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F3EE4EE4-D4C2-200F-7E86-BF285083D74C}"/>
              </a:ext>
            </a:extLst>
          </p:cNvPr>
          <p:cNvSpPr/>
          <p:nvPr/>
        </p:nvSpPr>
        <p:spPr>
          <a:xfrm>
            <a:off x="5617965" y="2484399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A167AD54-A251-D842-1D48-34FDD2B0A3A7}"/>
              </a:ext>
            </a:extLst>
          </p:cNvPr>
          <p:cNvSpPr/>
          <p:nvPr/>
        </p:nvSpPr>
        <p:spPr>
          <a:xfrm>
            <a:off x="3731558" y="1707159"/>
            <a:ext cx="18745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C05A5264-D157-7A89-EE60-64A39004CF4D}"/>
              </a:ext>
            </a:extLst>
          </p:cNvPr>
          <p:cNvSpPr txBox="1"/>
          <p:nvPr/>
        </p:nvSpPr>
        <p:spPr>
          <a:xfrm>
            <a:off x="4394498" y="1871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fa-IR" sz="1800" dirty="0"/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9BA674B6-4951-A357-D070-3BC0321DEC59}"/>
              </a:ext>
            </a:extLst>
          </p:cNvPr>
          <p:cNvSpPr txBox="1"/>
          <p:nvPr/>
        </p:nvSpPr>
        <p:spPr>
          <a:xfrm>
            <a:off x="3822998" y="2575839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بازخوانی یادداشت</a:t>
            </a:r>
            <a:endParaRPr lang="fa-IR" sz="1300" dirty="0">
              <a:cs typeface="B Titr" panose="00000700000000000000" pitchFamily="2" charset="-78"/>
            </a:endParaRPr>
          </a:p>
        </p:txBody>
      </p:sp>
      <p:sp>
        <p:nvSpPr>
          <p:cNvPr id="34" name="Text 18">
            <a:extLst>
              <a:ext uri="{FF2B5EF4-FFF2-40B4-BE49-F238E27FC236}">
                <a16:creationId xmlns:a16="http://schemas.microsoft.com/office/drawing/2014/main" id="{16ED0DBB-382A-26A7-6F36-06B081FAB1CD}"/>
              </a:ext>
            </a:extLst>
          </p:cNvPr>
          <p:cNvSpPr txBox="1"/>
          <p:nvPr/>
        </p:nvSpPr>
        <p:spPr>
          <a:xfrm>
            <a:off x="3822998" y="2987319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fa-IR" altLang="en-US" sz="1100" b="1" dirty="0">
                <a:solidFill>
                  <a:srgbClr val="14A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Back</a:t>
            </a:r>
            <a:endParaRPr lang="fa-IR" sz="1100" dirty="0"/>
          </a:p>
        </p:txBody>
      </p:sp>
      <p:sp>
        <p:nvSpPr>
          <p:cNvPr id="36" name="Shape 19">
            <a:extLst>
              <a:ext uri="{FF2B5EF4-FFF2-40B4-BE49-F238E27FC236}">
                <a16:creationId xmlns:a16="http://schemas.microsoft.com/office/drawing/2014/main" id="{094747C2-CC28-1CCD-E2FB-A182A7C2C023}"/>
              </a:ext>
            </a:extLst>
          </p:cNvPr>
          <p:cNvSpPr/>
          <p:nvPr/>
        </p:nvSpPr>
        <p:spPr>
          <a:xfrm>
            <a:off x="3502958" y="2484399"/>
            <a:ext cx="201168" cy="18288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20">
            <a:extLst>
              <a:ext uri="{FF2B5EF4-FFF2-40B4-BE49-F238E27FC236}">
                <a16:creationId xmlns:a16="http://schemas.microsoft.com/office/drawing/2014/main" id="{E7118AA0-8097-D1FD-BA3F-8F36F9ED75A2}"/>
              </a:ext>
            </a:extLst>
          </p:cNvPr>
          <p:cNvSpPr/>
          <p:nvPr/>
        </p:nvSpPr>
        <p:spPr>
          <a:xfrm>
            <a:off x="1616550" y="1707159"/>
            <a:ext cx="187452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B1ED4154-9C1D-8864-7481-2E5C188E8D87}"/>
              </a:ext>
            </a:extLst>
          </p:cNvPr>
          <p:cNvSpPr txBox="1"/>
          <p:nvPr/>
        </p:nvSpPr>
        <p:spPr>
          <a:xfrm>
            <a:off x="2279490" y="187175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fa-IR" sz="1800" dirty="0"/>
          </a:p>
        </p:txBody>
      </p:sp>
      <p:sp>
        <p:nvSpPr>
          <p:cNvPr id="42" name="Text 23">
            <a:extLst>
              <a:ext uri="{FF2B5EF4-FFF2-40B4-BE49-F238E27FC236}">
                <a16:creationId xmlns:a16="http://schemas.microsoft.com/office/drawing/2014/main" id="{6CE0741C-3586-FCFE-B95B-C6B4D4BC846A}"/>
              </a:ext>
            </a:extLst>
          </p:cNvPr>
          <p:cNvSpPr txBox="1"/>
          <p:nvPr/>
        </p:nvSpPr>
        <p:spPr>
          <a:xfrm>
            <a:off x="1707990" y="2575839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3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اطمینان از انتقال صحیح</a:t>
            </a:r>
            <a:endParaRPr lang="fa-IR" sz="1300" dirty="0">
              <a:cs typeface="B Titr" panose="00000700000000000000" pitchFamily="2" charset="-78"/>
            </a:endParaRPr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56EC5B54-5FA8-A6E4-CA40-6CDC9FDA26E3}"/>
              </a:ext>
            </a:extLst>
          </p:cNvPr>
          <p:cNvSpPr txBox="1"/>
          <p:nvPr/>
        </p:nvSpPr>
        <p:spPr>
          <a:xfrm>
            <a:off x="1707990" y="2987319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fa-IR" altLang="en-US" sz="1100" b="1" dirty="0">
                <a:solidFill>
                  <a:srgbClr val="14A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Loop</a:t>
            </a:r>
            <a:endParaRPr lang="fa-IR" sz="1100" dirty="0"/>
          </a:p>
        </p:txBody>
      </p:sp>
      <p:sp>
        <p:nvSpPr>
          <p:cNvPr id="46" name="Shape 25">
            <a:extLst>
              <a:ext uri="{FF2B5EF4-FFF2-40B4-BE49-F238E27FC236}">
                <a16:creationId xmlns:a16="http://schemas.microsoft.com/office/drawing/2014/main" id="{EDE9D29E-51FD-D70F-2B24-F4DC075BAFB2}"/>
              </a:ext>
            </a:extLst>
          </p:cNvPr>
          <p:cNvSpPr/>
          <p:nvPr/>
        </p:nvSpPr>
        <p:spPr>
          <a:xfrm>
            <a:off x="1606492" y="3673119"/>
            <a:ext cx="8229600" cy="1463040"/>
          </a:xfrm>
          <a:prstGeom prst="roundRect">
            <a:avLst>
              <a:gd name="adj" fmla="val 7500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8" name="Text 26">
            <a:extLst>
              <a:ext uri="{FF2B5EF4-FFF2-40B4-BE49-F238E27FC236}">
                <a16:creationId xmlns:a16="http://schemas.microsoft.com/office/drawing/2014/main" id="{890F3584-F7A8-552D-33FE-0145DB755B34}"/>
              </a:ext>
            </a:extLst>
          </p:cNvPr>
          <p:cNvSpPr txBox="1"/>
          <p:nvPr/>
        </p:nvSpPr>
        <p:spPr>
          <a:xfrm>
            <a:off x="1789372" y="3764559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b="1" dirty="0">
                <a:solidFill>
                  <a:srgbClr val="F2A33A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دستورالعمل گزارش آنی، حداقل شامل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50" name="Text 27">
            <a:extLst>
              <a:ext uri="{FF2B5EF4-FFF2-40B4-BE49-F238E27FC236}">
                <a16:creationId xmlns:a16="http://schemas.microsoft.com/office/drawing/2014/main" id="{E19BE01D-0890-663F-1BE5-06673D3C1DE8}"/>
              </a:ext>
            </a:extLst>
          </p:cNvPr>
          <p:cNvSpPr txBox="1"/>
          <p:nvPr/>
        </p:nvSpPr>
        <p:spPr>
          <a:xfrm>
            <a:off x="5721292" y="4130319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خط آزاد ارتباطی برای اطلاع‌رسانی آنی</a:t>
            </a:r>
            <a:endParaRPr lang="fa-IR" sz="13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افراد مجاز اعلام نتیجه و مسئول ثبت آن</a:t>
            </a:r>
            <a:endParaRPr lang="fa-IR" sz="13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لیست موارد بحرانی در معرض دید کارکنان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52" name="Text 28">
            <a:extLst>
              <a:ext uri="{FF2B5EF4-FFF2-40B4-BE49-F238E27FC236}">
                <a16:creationId xmlns:a16="http://schemas.microsoft.com/office/drawing/2014/main" id="{F861116A-D59D-9920-082D-047E04BDD129}"/>
              </a:ext>
            </a:extLst>
          </p:cNvPr>
          <p:cNvSpPr txBox="1"/>
          <p:nvPr/>
        </p:nvSpPr>
        <p:spPr>
          <a:xfrm>
            <a:off x="1789372" y="4130319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اقدام در صورت عدم برقراری ارتباط در بار اول</a:t>
            </a:r>
            <a:endParaRPr lang="fa-IR" sz="13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اطلاع به پزشک معالج (یا پرستار) پیش از هر تکرار</a:t>
            </a:r>
            <a:endParaRPr lang="fa-IR" sz="1300" dirty="0">
              <a:cs typeface="B Mitra" panose="00000400000000000000" pitchFamily="2" charset="-78"/>
            </a:endParaRPr>
          </a:p>
          <a:p>
            <a:pPr marL="342900" indent="-342900" algn="r" rtl="1">
              <a:spcAft>
                <a:spcPts val="500"/>
              </a:spcAft>
              <a:buSzPct val="100000"/>
              <a:buChar char="•"/>
            </a:pPr>
            <a:r>
              <a:rPr lang="fa-IR" alt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اقدامات پایه برای مدیریت بیمار بدحال</a:t>
            </a:r>
            <a:endParaRPr lang="fa-IR" sz="1300" dirty="0">
              <a:cs typeface="B Mitra" panose="00000400000000000000" pitchFamily="2" charset="-78"/>
            </a:endParaRPr>
          </a:p>
        </p:txBody>
      </p:sp>
      <p:sp>
        <p:nvSpPr>
          <p:cNvPr id="54" name="Shape 3">
            <a:extLst>
              <a:ext uri="{FF2B5EF4-FFF2-40B4-BE49-F238E27FC236}">
                <a16:creationId xmlns:a16="http://schemas.microsoft.com/office/drawing/2014/main" id="{E365E363-2503-DC5D-79E4-2B28D5932925}"/>
              </a:ext>
            </a:extLst>
          </p:cNvPr>
          <p:cNvSpPr/>
          <p:nvPr/>
        </p:nvSpPr>
        <p:spPr>
          <a:xfrm>
            <a:off x="8624512" y="1963191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3">
            <a:extLst>
              <a:ext uri="{FF2B5EF4-FFF2-40B4-BE49-F238E27FC236}">
                <a16:creationId xmlns:a16="http://schemas.microsoft.com/office/drawing/2014/main" id="{55CDDF7D-C70B-CC41-C1F4-98CC4F3217BE}"/>
              </a:ext>
            </a:extLst>
          </p:cNvPr>
          <p:cNvSpPr/>
          <p:nvPr/>
        </p:nvSpPr>
        <p:spPr>
          <a:xfrm>
            <a:off x="6504581" y="1963191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3">
            <a:extLst>
              <a:ext uri="{FF2B5EF4-FFF2-40B4-BE49-F238E27FC236}">
                <a16:creationId xmlns:a16="http://schemas.microsoft.com/office/drawing/2014/main" id="{56DFAC99-3017-6EA4-AD34-90F2A3595F15}"/>
              </a:ext>
            </a:extLst>
          </p:cNvPr>
          <p:cNvSpPr/>
          <p:nvPr/>
        </p:nvSpPr>
        <p:spPr>
          <a:xfrm>
            <a:off x="4362142" y="198147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3">
            <a:extLst>
              <a:ext uri="{FF2B5EF4-FFF2-40B4-BE49-F238E27FC236}">
                <a16:creationId xmlns:a16="http://schemas.microsoft.com/office/drawing/2014/main" id="{AA34183F-A51A-A5B6-0F80-7E4E2904E706}"/>
              </a:ext>
            </a:extLst>
          </p:cNvPr>
          <p:cNvSpPr/>
          <p:nvPr/>
        </p:nvSpPr>
        <p:spPr>
          <a:xfrm>
            <a:off x="2318247" y="1981479"/>
            <a:ext cx="548640" cy="54864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10">
            <a:extLst>
              <a:ext uri="{FF2B5EF4-FFF2-40B4-BE49-F238E27FC236}">
                <a16:creationId xmlns:a16="http://schemas.microsoft.com/office/drawing/2014/main" id="{7966DA23-C986-2FE2-872E-611444F8B4DB}"/>
              </a:ext>
            </a:extLst>
          </p:cNvPr>
          <p:cNvSpPr txBox="1"/>
          <p:nvPr/>
        </p:nvSpPr>
        <p:spPr>
          <a:xfrm>
            <a:off x="6510207" y="1950649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1800" dirty="0"/>
          </a:p>
        </p:txBody>
      </p:sp>
      <p:sp>
        <p:nvSpPr>
          <p:cNvPr id="64" name="Text 10">
            <a:extLst>
              <a:ext uri="{FF2B5EF4-FFF2-40B4-BE49-F238E27FC236}">
                <a16:creationId xmlns:a16="http://schemas.microsoft.com/office/drawing/2014/main" id="{F9633369-D8B0-22B5-AF0D-BC74298B7A61}"/>
              </a:ext>
            </a:extLst>
          </p:cNvPr>
          <p:cNvSpPr txBox="1"/>
          <p:nvPr/>
        </p:nvSpPr>
        <p:spPr>
          <a:xfrm>
            <a:off x="5989320" y="257175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fa-IR" sz="1800" dirty="0"/>
          </a:p>
        </p:txBody>
      </p:sp>
      <p:sp>
        <p:nvSpPr>
          <p:cNvPr id="66" name="Text 10">
            <a:extLst>
              <a:ext uri="{FF2B5EF4-FFF2-40B4-BE49-F238E27FC236}">
                <a16:creationId xmlns:a16="http://schemas.microsoft.com/office/drawing/2014/main" id="{8BA585EB-7527-F6D9-E3E3-71343DB2716B}"/>
              </a:ext>
            </a:extLst>
          </p:cNvPr>
          <p:cNvSpPr txBox="1"/>
          <p:nvPr/>
        </p:nvSpPr>
        <p:spPr>
          <a:xfrm>
            <a:off x="8597080" y="19707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Nazanin" panose="00000400000000000000" pitchFamily="2" charset="-78"/>
              </a:rPr>
              <a:t>1</a:t>
            </a:r>
            <a:endParaRPr lang="fa-IR" sz="1800" dirty="0">
              <a:cs typeface="B Nazanin" panose="00000400000000000000" pitchFamily="2" charset="-78"/>
            </a:endParaRPr>
          </a:p>
        </p:txBody>
      </p:sp>
      <p:sp>
        <p:nvSpPr>
          <p:cNvPr id="68" name="Text 10">
            <a:extLst>
              <a:ext uri="{FF2B5EF4-FFF2-40B4-BE49-F238E27FC236}">
                <a16:creationId xmlns:a16="http://schemas.microsoft.com/office/drawing/2014/main" id="{91E5990D-93FC-39A4-9A5C-F14DDDC4E59C}"/>
              </a:ext>
            </a:extLst>
          </p:cNvPr>
          <p:cNvSpPr txBox="1"/>
          <p:nvPr/>
        </p:nvSpPr>
        <p:spPr>
          <a:xfrm>
            <a:off x="4362142" y="199133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b="1" dirty="0">
                <a:solidFill>
                  <a:srgbClr val="FFFFFF"/>
                </a:solidFill>
                <a:latin typeface="Arial" pitchFamily="34" charset="0"/>
                <a:cs typeface="B Nazanin" panose="00000400000000000000" pitchFamily="2" charset="-78"/>
              </a:rPr>
              <a:t>3</a:t>
            </a:r>
          </a:p>
        </p:txBody>
      </p:sp>
      <p:sp>
        <p:nvSpPr>
          <p:cNvPr id="70" name="Text 10">
            <a:extLst>
              <a:ext uri="{FF2B5EF4-FFF2-40B4-BE49-F238E27FC236}">
                <a16:creationId xmlns:a16="http://schemas.microsoft.com/office/drawing/2014/main" id="{7CB7ACFD-4724-3CBB-0EAF-5C36B7A25133}"/>
              </a:ext>
            </a:extLst>
          </p:cNvPr>
          <p:cNvSpPr txBox="1"/>
          <p:nvPr/>
        </p:nvSpPr>
        <p:spPr>
          <a:xfrm>
            <a:off x="2306922" y="199322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fa-IR" alt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Nazanin" panose="00000400000000000000" pitchFamily="2" charset="-78"/>
              </a:rPr>
              <a:t>4</a:t>
            </a:r>
            <a:endParaRPr lang="fa-IR" sz="1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0993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D4D368-2043-2DA5-C0D4-364B183CD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25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7699922A-2577-4A7E-41F5-23D222E52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15" y="469783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4C14F8BF-6AED-8001-41CC-43344AA25120}"/>
              </a:ext>
            </a:extLst>
          </p:cNvPr>
          <p:cNvSpPr/>
          <p:nvPr/>
        </p:nvSpPr>
        <p:spPr>
          <a:xfrm>
            <a:off x="1600921" y="694400"/>
            <a:ext cx="1808103" cy="371887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 w="9525">
            <a:solidFill>
              <a:srgbClr val="A7F3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DD6C3CC0-433D-C998-9F97-233E69BEED18}"/>
              </a:ext>
            </a:extLst>
          </p:cNvPr>
          <p:cNvSpPr/>
          <p:nvPr/>
        </p:nvSpPr>
        <p:spPr>
          <a:xfrm>
            <a:off x="5794303" y="1394899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D6185863-A50E-DA47-CACA-E76F5C27CDAA}"/>
              </a:ext>
            </a:extLst>
          </p:cNvPr>
          <p:cNvSpPr/>
          <p:nvPr/>
        </p:nvSpPr>
        <p:spPr>
          <a:xfrm>
            <a:off x="1600922" y="1384184"/>
            <a:ext cx="4079081" cy="3907631"/>
          </a:xfrm>
          <a:prstGeom prst="roundRect">
            <a:avLst>
              <a:gd name="adj" fmla="val 219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B Mitra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2C353A-0447-0927-0122-C733436B1C93}"/>
              </a:ext>
            </a:extLst>
          </p:cNvPr>
          <p:cNvSpPr/>
          <p:nvPr/>
        </p:nvSpPr>
        <p:spPr>
          <a:xfrm>
            <a:off x="5880028" y="1384183"/>
            <a:ext cx="4079081" cy="28575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6AB135-CEC6-5746-3C92-AF17D36AC023}"/>
              </a:ext>
            </a:extLst>
          </p:cNvPr>
          <p:cNvSpPr/>
          <p:nvPr/>
        </p:nvSpPr>
        <p:spPr>
          <a:xfrm>
            <a:off x="1600922" y="1384183"/>
            <a:ext cx="4079081" cy="285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47FC1480-0F72-3C53-CA57-A528A862F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370" y="744222"/>
            <a:ext cx="307777" cy="307777"/>
          </a:xfrm>
          <a:prstGeom prst="rect">
            <a:avLst/>
          </a:prstGeom>
        </p:spPr>
      </p:pic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77C5D308-506B-965B-F54F-30AB52EDB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921" y="1541656"/>
            <a:ext cx="264319" cy="206859"/>
          </a:xfrm>
          <a:prstGeom prst="rect">
            <a:avLst/>
          </a:prstGeom>
        </p:spPr>
      </p:pic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64CA715D-AD54-4AE4-04F5-A25D3D678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815" y="1567934"/>
            <a:ext cx="230741" cy="1805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6410CE-698D-6226-5141-8BA071BCF1B9}"/>
              </a:ext>
            </a:extLst>
          </p:cNvPr>
          <p:cNvSpPr txBox="1"/>
          <p:nvPr/>
        </p:nvSpPr>
        <p:spPr>
          <a:xfrm>
            <a:off x="1676731" y="795704"/>
            <a:ext cx="165524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سنجه‌های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سطح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۱ </a:t>
            </a:r>
            <a:r>
              <a:rPr lang="en-US" sz="1100" b="1" dirty="0">
                <a:solidFill>
                  <a:srgbClr val="047857"/>
                </a:solidFill>
                <a:latin typeface="Vazirmatn"/>
                <a:cs typeface="B Mitra" panose="00000400000000000000" pitchFamily="2" charset="-78"/>
              </a:rPr>
              <a:t>)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الزامات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تعالی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47857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(</a:t>
            </a:r>
            <a:endParaRPr kumimoji="0" sz="1100" b="1" i="0" u="none" strike="noStrike" kern="1200" cap="none" spc="0" normalizeH="0" baseline="0" noProof="0" dirty="0">
              <a:ln>
                <a:noFill/>
              </a:ln>
              <a:solidFill>
                <a:srgbClr val="047857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3BEF05-E12D-EE42-6E8F-9F16D19CF8CA}"/>
              </a:ext>
            </a:extLst>
          </p:cNvPr>
          <p:cNvSpPr txBox="1"/>
          <p:nvPr/>
        </p:nvSpPr>
        <p:spPr>
          <a:xfrm>
            <a:off x="5279954" y="791252"/>
            <a:ext cx="44076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ب-۷-۳-۵ 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و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۶: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یکپارچگی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سامانه‌های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PACS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293B03-66EE-340F-228E-0480D3634206}"/>
              </a:ext>
            </a:extLst>
          </p:cNvPr>
          <p:cNvSpPr txBox="1"/>
          <p:nvPr/>
        </p:nvSpPr>
        <p:spPr>
          <a:xfrm>
            <a:off x="6060765" y="1583322"/>
            <a:ext cx="3541158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ب-۷-۳-۵: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اتصال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سامانه‌ها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شناسه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واحد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F2744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4536D6-2AC1-C92D-846E-6AF7BF201FE8}"/>
              </a:ext>
            </a:extLst>
          </p:cNvPr>
          <p:cNvSpPr txBox="1"/>
          <p:nvPr/>
        </p:nvSpPr>
        <p:spPr>
          <a:xfrm>
            <a:off x="1781658" y="1576500"/>
            <a:ext cx="3498295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ب-۷-۳-۶: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مدیریت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پشتیبانی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PACS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BA1594-8A59-5519-092C-4370F69CDF8F}"/>
              </a:ext>
            </a:extLst>
          </p:cNvPr>
          <p:cNvSpPr txBox="1"/>
          <p:nvPr/>
        </p:nvSpPr>
        <p:spPr>
          <a:xfrm>
            <a:off x="5975366" y="2016047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اتصال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۱۰۰٪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PACS: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ارسال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مستقیم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داده‌های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DICOM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کلیه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دستگاه‌های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رادیولوژی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CT، MRI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سونو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841026-ADC1-1AEC-64E1-1709597D02B3}"/>
              </a:ext>
            </a:extLst>
          </p:cNvPr>
          <p:cNvSpPr txBox="1"/>
          <p:nvPr/>
        </p:nvSpPr>
        <p:spPr>
          <a:xfrm>
            <a:off x="5954809" y="2534972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دسترسی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شناسه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یکتای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امکان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مشاهده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کلیه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گرافی‌ها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اسکن‌های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گذشته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جستجوی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کدملی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8936D8-C52D-5EB6-D2A2-45E106537AC9}"/>
              </a:ext>
            </a:extLst>
          </p:cNvPr>
          <p:cNvSpPr txBox="1"/>
          <p:nvPr/>
        </p:nvSpPr>
        <p:spPr>
          <a:xfrm>
            <a:off x="5980041" y="3091087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ذخیره‌سازی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HIS: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تجمیع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ریپورت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رادیولوژیست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کنار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پرونده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الکترونیک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بیمارستان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60B729-1CB1-9B6A-D1F7-5444B99B2FD4}"/>
              </a:ext>
            </a:extLst>
          </p:cNvPr>
          <p:cNvSpPr txBox="1"/>
          <p:nvPr/>
        </p:nvSpPr>
        <p:spPr>
          <a:xfrm>
            <a:off x="5980041" y="360088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دسترسی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چندنقطه‌ای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بخش‌ها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امکان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مشاهده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کیفیت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تصاویر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توسط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جراحان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اتاق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عمل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ویژه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C4E104-43E1-FC7C-7FBA-A133CECA4080}"/>
              </a:ext>
            </a:extLst>
          </p:cNvPr>
          <p:cNvSpPr txBox="1"/>
          <p:nvPr/>
        </p:nvSpPr>
        <p:spPr>
          <a:xfrm>
            <a:off x="1707600" y="1999952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ابلاغ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کارشناس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تصاویر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دیجیتال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صدور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ابلاغ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رسمی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PACS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مهارت‌های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تخصصی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IT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135FEF-5DC5-FD3A-536D-545B11AEDE78}"/>
              </a:ext>
            </a:extLst>
          </p:cNvPr>
          <p:cNvSpPr txBox="1"/>
          <p:nvPr/>
        </p:nvSpPr>
        <p:spPr>
          <a:xfrm>
            <a:off x="1700935" y="2517563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پشتیبان‌گیری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(Back-up)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دوره‌ای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حفاظت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داده‌های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برابر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باج‌افزار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قطعی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سرور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خطاهای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سخت‌افزاری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C52D8DC-52D9-8947-D431-A527DD084B52}"/>
              </a:ext>
            </a:extLst>
          </p:cNvPr>
          <p:cNvSpPr txBox="1"/>
          <p:nvPr/>
        </p:nvSpPr>
        <p:spPr>
          <a:xfrm>
            <a:off x="1676731" y="3091087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رفع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اشکالات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تطبیق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خطاها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اصلاح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فوری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خطاهای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تطابق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مشخصات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Worklist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سامانه‌ها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06FB4C-C55D-19C1-8B8E-E3A25B2BF869}"/>
              </a:ext>
            </a:extLst>
          </p:cNvPr>
          <p:cNvSpPr txBox="1"/>
          <p:nvPr/>
        </p:nvSpPr>
        <p:spPr>
          <a:xfrm>
            <a:off x="1676731" y="3600885"/>
            <a:ext cx="3621881" cy="33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داشبورد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گزارش‌های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آماری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: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امکان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استخراج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شاخص‌های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مراجعات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زمان‌های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تاخیر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آمار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عملکردی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دستگاه‌ها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6314A1-3F9A-FD43-ECE5-684DD5C636B3}"/>
              </a:ext>
            </a:extLst>
          </p:cNvPr>
          <p:cNvSpPr txBox="1"/>
          <p:nvPr/>
        </p:nvSpPr>
        <p:spPr>
          <a:xfrm>
            <a:off x="9711547" y="249325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972FEBC-EB8B-1FAF-9C61-4D9B5A35D68F}"/>
              </a:ext>
            </a:extLst>
          </p:cNvPr>
          <p:cNvSpPr txBox="1"/>
          <p:nvPr/>
        </p:nvSpPr>
        <p:spPr>
          <a:xfrm>
            <a:off x="9716221" y="302590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624C5DD-C603-17D5-E740-194E4D928B97}"/>
              </a:ext>
            </a:extLst>
          </p:cNvPr>
          <p:cNvSpPr txBox="1"/>
          <p:nvPr/>
        </p:nvSpPr>
        <p:spPr>
          <a:xfrm>
            <a:off x="5419867" y="2493256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1A7CAF-930C-BB55-898B-FFC7B1D7D415}"/>
              </a:ext>
            </a:extLst>
          </p:cNvPr>
          <p:cNvSpPr txBox="1"/>
          <p:nvPr/>
        </p:nvSpPr>
        <p:spPr>
          <a:xfrm>
            <a:off x="5411467" y="3573743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0D9488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A81B11-8BE3-797A-F1B4-A35A473C6D41}"/>
              </a:ext>
            </a:extLst>
          </p:cNvPr>
          <p:cNvSpPr txBox="1"/>
          <p:nvPr/>
        </p:nvSpPr>
        <p:spPr>
          <a:xfrm>
            <a:off x="9711547" y="3580317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280F5A5-8515-2727-5B90-6896B2716384}"/>
              </a:ext>
            </a:extLst>
          </p:cNvPr>
          <p:cNvSpPr txBox="1"/>
          <p:nvPr/>
        </p:nvSpPr>
        <p:spPr>
          <a:xfrm>
            <a:off x="9711547" y="1976164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90FA3CE-CA39-AB83-BED0-4FFD6852ACC1}"/>
              </a:ext>
            </a:extLst>
          </p:cNvPr>
          <p:cNvSpPr txBox="1"/>
          <p:nvPr/>
        </p:nvSpPr>
        <p:spPr>
          <a:xfrm>
            <a:off x="5435625" y="1996519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2216EE7-5FD0-40F6-8FE9-6DCE5B07DCDB}"/>
              </a:ext>
            </a:extLst>
          </p:cNvPr>
          <p:cNvSpPr txBox="1"/>
          <p:nvPr/>
        </p:nvSpPr>
        <p:spPr>
          <a:xfrm>
            <a:off x="5411467" y="3050715"/>
            <a:ext cx="51296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ts val="17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25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3969363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8F5B39-BA7F-EB5F-0F10-79F9362C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26</a:t>
            </a:fld>
            <a:endParaRPr lang="fa-IR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BCF96425-CA5F-8CCA-B284-66F645EE6F17}"/>
              </a:ext>
            </a:extLst>
          </p:cNvPr>
          <p:cNvSpPr txBox="1"/>
          <p:nvPr/>
        </p:nvSpPr>
        <p:spPr>
          <a:xfrm>
            <a:off x="1832995" y="559545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000" b="1" dirty="0">
                <a:solidFill>
                  <a:srgbClr val="0B2A3C"/>
                </a:solidFill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اتصال HIS و PACS</a:t>
            </a:r>
            <a:endParaRPr lang="fa-IR" sz="3000" dirty="0">
              <a:cs typeface="B Titr" panose="00000700000000000000" pitchFamily="2" charset="-78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13C89B3-B87D-3A91-84D5-05B4219B1724}"/>
              </a:ext>
            </a:extLst>
          </p:cNvPr>
          <p:cNvSpPr txBox="1"/>
          <p:nvPr/>
        </p:nvSpPr>
        <p:spPr>
          <a:xfrm>
            <a:off x="1832995" y="1153905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4A3A8"/>
                </a:solidFill>
                <a:latin typeface="Arial" pitchFamily="34" charset="0"/>
                <a:cs typeface="B Titr" panose="00000700000000000000" pitchFamily="2" charset="-78"/>
              </a:rPr>
              <a:t>ب-۷-3-5  و  ب-۷-3-6</a:t>
            </a:r>
            <a:endParaRPr lang="fa-IR" sz="1600" b="1" dirty="0">
              <a:solidFill>
                <a:srgbClr val="14A3A8"/>
              </a:solidFill>
              <a:latin typeface="Arial" pitchFamily="34" charset="0"/>
              <a:cs typeface="B Titr" panose="00000700000000000000" pitchFamily="2" charset="-78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8A40E957-C1EB-CA5F-57FB-9B68CC44BD6C}"/>
              </a:ext>
            </a:extLst>
          </p:cNvPr>
          <p:cNvSpPr/>
          <p:nvPr/>
        </p:nvSpPr>
        <p:spPr>
          <a:xfrm>
            <a:off x="7776595" y="1656825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CA0870D5-5AA5-B002-5491-E8FF16ACC257}"/>
              </a:ext>
            </a:extLst>
          </p:cNvPr>
          <p:cNvSpPr/>
          <p:nvPr/>
        </p:nvSpPr>
        <p:spPr>
          <a:xfrm>
            <a:off x="8645275" y="1748265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CC539FFA-9D33-CABF-3993-6DACF601C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435" y="1885425"/>
            <a:ext cx="274320" cy="274320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5325AD6B-BAAF-974B-913C-66AE58AA7EF4}"/>
              </a:ext>
            </a:extLst>
          </p:cNvPr>
          <p:cNvSpPr txBox="1"/>
          <p:nvPr/>
        </p:nvSpPr>
        <p:spPr>
          <a:xfrm>
            <a:off x="7868035" y="237005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تجهیزات تصویربرداری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82CF4D9-FB47-D6D8-5C10-E8B6B9D74F1E}"/>
              </a:ext>
            </a:extLst>
          </p:cNvPr>
          <p:cNvSpPr txBox="1"/>
          <p:nvPr/>
        </p:nvSpPr>
        <p:spPr>
          <a:xfrm>
            <a:off x="7868035" y="264437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dirty="0">
                <a:solidFill>
                  <a:srgbClr val="CFE8EA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همه دستگاه‌ها متصل</a:t>
            </a:r>
            <a:endParaRPr lang="fa-IR" sz="1200" dirty="0">
              <a:cs typeface="B Mitra" panose="00000400000000000000" pitchFamily="2" charset="-78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054FECE8-9DDF-ABB5-C3B4-BD0CCA931C82}"/>
              </a:ext>
            </a:extLst>
          </p:cNvPr>
          <p:cNvSpPr/>
          <p:nvPr/>
        </p:nvSpPr>
        <p:spPr>
          <a:xfrm>
            <a:off x="7209667" y="2187177"/>
            <a:ext cx="457200" cy="22860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9C863108-6FA4-C925-DB9E-42F6C7959ACC}"/>
              </a:ext>
            </a:extLst>
          </p:cNvPr>
          <p:cNvSpPr/>
          <p:nvPr/>
        </p:nvSpPr>
        <p:spPr>
          <a:xfrm>
            <a:off x="4804795" y="1656825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0B2A3C"/>
          </a:solidFill>
          <a:ln w="12700">
            <a:solidFill>
              <a:srgbClr val="0B2A3C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F6E2C614-7FBC-C03C-897A-39B4949FADB7}"/>
              </a:ext>
            </a:extLst>
          </p:cNvPr>
          <p:cNvSpPr/>
          <p:nvPr/>
        </p:nvSpPr>
        <p:spPr>
          <a:xfrm>
            <a:off x="5673475" y="1748265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1" descr="preencoded.png">
            <a:extLst>
              <a:ext uri="{FF2B5EF4-FFF2-40B4-BE49-F238E27FC236}">
                <a16:creationId xmlns:a16="http://schemas.microsoft.com/office/drawing/2014/main" id="{B8E201BA-A341-079C-2AFE-8B721342C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635" y="1885425"/>
            <a:ext cx="274320" cy="274320"/>
          </a:xfrm>
          <a:prstGeom prst="rect">
            <a:avLst/>
          </a:prstGeom>
        </p:spPr>
      </p:pic>
      <p:sp>
        <p:nvSpPr>
          <p:cNvPr id="26" name="Text 9">
            <a:extLst>
              <a:ext uri="{FF2B5EF4-FFF2-40B4-BE49-F238E27FC236}">
                <a16:creationId xmlns:a16="http://schemas.microsoft.com/office/drawing/2014/main" id="{3078062F-EF3A-C29C-EFB1-013BCC87AB46}"/>
              </a:ext>
            </a:extLst>
          </p:cNvPr>
          <p:cNvSpPr txBox="1"/>
          <p:nvPr/>
        </p:nvSpPr>
        <p:spPr>
          <a:xfrm>
            <a:off x="4896235" y="237005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سامانه PACS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20299040-4586-D67B-220C-11B458032765}"/>
              </a:ext>
            </a:extLst>
          </p:cNvPr>
          <p:cNvSpPr txBox="1"/>
          <p:nvPr/>
        </p:nvSpPr>
        <p:spPr>
          <a:xfrm>
            <a:off x="4896235" y="264437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dirty="0">
                <a:solidFill>
                  <a:srgbClr val="CFE8EA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ذخیره و انتقال تصاویر (DICOM)</a:t>
            </a:r>
            <a:endParaRPr lang="fa-IR" sz="1200" dirty="0">
              <a:cs typeface="B Mitra" panose="00000400000000000000" pitchFamily="2" charset="-78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C8612652-1472-09AC-153F-5966F4447B05}"/>
              </a:ext>
            </a:extLst>
          </p:cNvPr>
          <p:cNvSpPr/>
          <p:nvPr/>
        </p:nvSpPr>
        <p:spPr>
          <a:xfrm>
            <a:off x="4237867" y="2187177"/>
            <a:ext cx="457200" cy="228600"/>
          </a:xfrm>
          <a:prstGeom prst="leftArrow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FECD1CD9-C55A-67FF-8462-6DA253CB7812}"/>
              </a:ext>
            </a:extLst>
          </p:cNvPr>
          <p:cNvSpPr/>
          <p:nvPr/>
        </p:nvSpPr>
        <p:spPr>
          <a:xfrm>
            <a:off x="1832995" y="1656825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13">
            <a:extLst>
              <a:ext uri="{FF2B5EF4-FFF2-40B4-BE49-F238E27FC236}">
                <a16:creationId xmlns:a16="http://schemas.microsoft.com/office/drawing/2014/main" id="{B1FF320A-014B-CA63-6AE6-4E0AE40562C3}"/>
              </a:ext>
            </a:extLst>
          </p:cNvPr>
          <p:cNvSpPr/>
          <p:nvPr/>
        </p:nvSpPr>
        <p:spPr>
          <a:xfrm>
            <a:off x="2701675" y="1748265"/>
            <a:ext cx="548640" cy="54864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6" name="Image 2" descr="preencoded.png">
            <a:extLst>
              <a:ext uri="{FF2B5EF4-FFF2-40B4-BE49-F238E27FC236}">
                <a16:creationId xmlns:a16="http://schemas.microsoft.com/office/drawing/2014/main" id="{50A8A561-C056-64D9-9E74-D9E70BBB9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835" y="1885425"/>
            <a:ext cx="274320" cy="274320"/>
          </a:xfrm>
          <a:prstGeom prst="rect">
            <a:avLst/>
          </a:prstGeom>
        </p:spPr>
      </p:pic>
      <p:sp>
        <p:nvSpPr>
          <p:cNvPr id="38" name="Text 14">
            <a:extLst>
              <a:ext uri="{FF2B5EF4-FFF2-40B4-BE49-F238E27FC236}">
                <a16:creationId xmlns:a16="http://schemas.microsoft.com/office/drawing/2014/main" id="{09040A5B-408A-A0E6-8C92-161321B55D80}"/>
              </a:ext>
            </a:extLst>
          </p:cNvPr>
          <p:cNvSpPr txBox="1"/>
          <p:nvPr/>
        </p:nvSpPr>
        <p:spPr>
          <a:xfrm>
            <a:off x="1924435" y="237005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سامانه HIS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40" name="Text 15">
            <a:extLst>
              <a:ext uri="{FF2B5EF4-FFF2-40B4-BE49-F238E27FC236}">
                <a16:creationId xmlns:a16="http://schemas.microsoft.com/office/drawing/2014/main" id="{B4CE396D-40EC-7508-6160-1CEBE09BCB65}"/>
              </a:ext>
            </a:extLst>
          </p:cNvPr>
          <p:cNvSpPr txBox="1"/>
          <p:nvPr/>
        </p:nvSpPr>
        <p:spPr>
          <a:xfrm>
            <a:off x="1924435" y="2644377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fa-IR" altLang="en-US" sz="1200" dirty="0">
                <a:solidFill>
                  <a:srgbClr val="CFE8EA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گزارش‌ها و سوابق بیمار</a:t>
            </a:r>
            <a:endParaRPr lang="fa-IR" sz="1200" dirty="0">
              <a:cs typeface="B Mitra" panose="00000400000000000000" pitchFamily="2" charset="-78"/>
            </a:endParaRPr>
          </a:p>
        </p:txBody>
      </p:sp>
      <p:sp>
        <p:nvSpPr>
          <p:cNvPr id="42" name="Shape 16">
            <a:extLst>
              <a:ext uri="{FF2B5EF4-FFF2-40B4-BE49-F238E27FC236}">
                <a16:creationId xmlns:a16="http://schemas.microsoft.com/office/drawing/2014/main" id="{3205E848-A526-D4F8-560E-11E3E4E463A8}"/>
              </a:ext>
            </a:extLst>
          </p:cNvPr>
          <p:cNvSpPr/>
          <p:nvPr/>
        </p:nvSpPr>
        <p:spPr>
          <a:xfrm>
            <a:off x="8176645" y="3211305"/>
            <a:ext cx="188595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17">
            <a:extLst>
              <a:ext uri="{FF2B5EF4-FFF2-40B4-BE49-F238E27FC236}">
                <a16:creationId xmlns:a16="http://schemas.microsoft.com/office/drawing/2014/main" id="{828F2D34-7928-45DC-361B-0563026F534F}"/>
              </a:ext>
            </a:extLst>
          </p:cNvPr>
          <p:cNvSpPr/>
          <p:nvPr/>
        </p:nvSpPr>
        <p:spPr>
          <a:xfrm>
            <a:off x="9422515" y="3321033"/>
            <a:ext cx="457200" cy="45720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6" name="Image 3" descr="preencoded.png">
            <a:extLst>
              <a:ext uri="{FF2B5EF4-FFF2-40B4-BE49-F238E27FC236}">
                <a16:creationId xmlns:a16="http://schemas.microsoft.com/office/drawing/2014/main" id="{5ABE7EB9-5038-E943-B142-1B3D431D8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815" y="3435333"/>
            <a:ext cx="228600" cy="228600"/>
          </a:xfrm>
          <a:prstGeom prst="rect">
            <a:avLst/>
          </a:prstGeom>
        </p:spPr>
      </p:pic>
      <p:sp>
        <p:nvSpPr>
          <p:cNvPr id="48" name="Text 18">
            <a:extLst>
              <a:ext uri="{FF2B5EF4-FFF2-40B4-BE49-F238E27FC236}">
                <a16:creationId xmlns:a16="http://schemas.microsoft.com/office/drawing/2014/main" id="{03E47EA2-58A7-3243-20A7-F2E46252BB03}"/>
              </a:ext>
            </a:extLst>
          </p:cNvPr>
          <p:cNvSpPr txBox="1"/>
          <p:nvPr/>
        </p:nvSpPr>
        <p:spPr>
          <a:xfrm>
            <a:off x="8249797" y="3851385"/>
            <a:ext cx="17396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شناسه واحد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50" name="Text 19">
            <a:extLst>
              <a:ext uri="{FF2B5EF4-FFF2-40B4-BE49-F238E27FC236}">
                <a16:creationId xmlns:a16="http://schemas.microsoft.com/office/drawing/2014/main" id="{74CA1C25-77FE-E165-3B67-1D0B91B89F47}"/>
              </a:ext>
            </a:extLst>
          </p:cNvPr>
          <p:cNvSpPr txBox="1"/>
          <p:nvPr/>
        </p:nvSpPr>
        <p:spPr>
          <a:xfrm>
            <a:off x="8249797" y="4171425"/>
            <a:ext cx="173964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بازیابی با کد ملی یا شناسه الکترونیک، نه با نام و نام خانوادگی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52" name="Shape 20">
            <a:extLst>
              <a:ext uri="{FF2B5EF4-FFF2-40B4-BE49-F238E27FC236}">
                <a16:creationId xmlns:a16="http://schemas.microsoft.com/office/drawing/2014/main" id="{0C9EAE49-1946-A95C-4985-69D61E1B8DAA}"/>
              </a:ext>
            </a:extLst>
          </p:cNvPr>
          <p:cNvSpPr/>
          <p:nvPr/>
        </p:nvSpPr>
        <p:spPr>
          <a:xfrm>
            <a:off x="6062095" y="3211305"/>
            <a:ext cx="188595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1C791F43-576F-87CF-C0FB-40E8390A90BA}"/>
              </a:ext>
            </a:extLst>
          </p:cNvPr>
          <p:cNvSpPr/>
          <p:nvPr/>
        </p:nvSpPr>
        <p:spPr>
          <a:xfrm>
            <a:off x="7307965" y="3321033"/>
            <a:ext cx="457200" cy="45720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6" name="Image 4" descr="preencoded.png">
            <a:extLst>
              <a:ext uri="{FF2B5EF4-FFF2-40B4-BE49-F238E27FC236}">
                <a16:creationId xmlns:a16="http://schemas.microsoft.com/office/drawing/2014/main" id="{5B802169-B24C-6FB7-8DD6-3D53F9783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2265" y="3435333"/>
            <a:ext cx="228600" cy="228600"/>
          </a:xfrm>
          <a:prstGeom prst="rect">
            <a:avLst/>
          </a:prstGeom>
        </p:spPr>
      </p:pic>
      <p:sp>
        <p:nvSpPr>
          <p:cNvPr id="58" name="Text 22">
            <a:extLst>
              <a:ext uri="{FF2B5EF4-FFF2-40B4-BE49-F238E27FC236}">
                <a16:creationId xmlns:a16="http://schemas.microsoft.com/office/drawing/2014/main" id="{33529F42-C500-F969-EBBC-6B873C49F7A9}"/>
              </a:ext>
            </a:extLst>
          </p:cNvPr>
          <p:cNvSpPr txBox="1"/>
          <p:nvPr/>
        </p:nvSpPr>
        <p:spPr>
          <a:xfrm>
            <a:off x="6135247" y="3851385"/>
            <a:ext cx="17396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نسخه گزارش در HIS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60" name="Text 23">
            <a:extLst>
              <a:ext uri="{FF2B5EF4-FFF2-40B4-BE49-F238E27FC236}">
                <a16:creationId xmlns:a16="http://schemas.microsoft.com/office/drawing/2014/main" id="{4CBBBD3D-F597-E6EA-CAD5-429C688D42BD}"/>
              </a:ext>
            </a:extLst>
          </p:cNvPr>
          <p:cNvSpPr txBox="1"/>
          <p:nvPr/>
        </p:nvSpPr>
        <p:spPr>
          <a:xfrm>
            <a:off x="6135247" y="4171425"/>
            <a:ext cx="173964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ثبت گزارش مانند سایر سوابق پزشکی؛ بدون چاپ کلیشه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62" name="Shape 24">
            <a:extLst>
              <a:ext uri="{FF2B5EF4-FFF2-40B4-BE49-F238E27FC236}">
                <a16:creationId xmlns:a16="http://schemas.microsoft.com/office/drawing/2014/main" id="{73A73DE0-8B37-4BB9-0CBE-D8D3F4B4755A}"/>
              </a:ext>
            </a:extLst>
          </p:cNvPr>
          <p:cNvSpPr/>
          <p:nvPr/>
        </p:nvSpPr>
        <p:spPr>
          <a:xfrm>
            <a:off x="3947545" y="3211305"/>
            <a:ext cx="188595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4" name="Shape 25">
            <a:extLst>
              <a:ext uri="{FF2B5EF4-FFF2-40B4-BE49-F238E27FC236}">
                <a16:creationId xmlns:a16="http://schemas.microsoft.com/office/drawing/2014/main" id="{15BFD7AE-FA08-B42B-4667-F61A0F463CAA}"/>
              </a:ext>
            </a:extLst>
          </p:cNvPr>
          <p:cNvSpPr/>
          <p:nvPr/>
        </p:nvSpPr>
        <p:spPr>
          <a:xfrm>
            <a:off x="5193415" y="3321033"/>
            <a:ext cx="457200" cy="45720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6" name="Image 5" descr="preencoded.png">
            <a:extLst>
              <a:ext uri="{FF2B5EF4-FFF2-40B4-BE49-F238E27FC236}">
                <a16:creationId xmlns:a16="http://schemas.microsoft.com/office/drawing/2014/main" id="{F7260FCB-FD62-97A8-1B3D-985AB91E8A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7715" y="3435333"/>
            <a:ext cx="228600" cy="228600"/>
          </a:xfrm>
          <a:prstGeom prst="rect">
            <a:avLst/>
          </a:prstGeom>
        </p:spPr>
      </p:pic>
      <p:sp>
        <p:nvSpPr>
          <p:cNvPr id="68" name="Text 26">
            <a:extLst>
              <a:ext uri="{FF2B5EF4-FFF2-40B4-BE49-F238E27FC236}">
                <a16:creationId xmlns:a16="http://schemas.microsoft.com/office/drawing/2014/main" id="{1A9F46FC-4913-5BB9-81F1-2ED57EB9D895}"/>
              </a:ext>
            </a:extLst>
          </p:cNvPr>
          <p:cNvSpPr txBox="1"/>
          <p:nvPr/>
        </p:nvSpPr>
        <p:spPr>
          <a:xfrm>
            <a:off x="4020697" y="3851385"/>
            <a:ext cx="17396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کارشناس فنی تصاویر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70" name="Text 27">
            <a:extLst>
              <a:ext uri="{FF2B5EF4-FFF2-40B4-BE49-F238E27FC236}">
                <a16:creationId xmlns:a16="http://schemas.microsoft.com/office/drawing/2014/main" id="{0ADA0C92-A5BE-0A17-3A5A-5FA60265022E}"/>
              </a:ext>
            </a:extLst>
          </p:cNvPr>
          <p:cNvSpPr txBox="1"/>
          <p:nvPr/>
        </p:nvSpPr>
        <p:spPr>
          <a:xfrm>
            <a:off x="4020697" y="4171425"/>
            <a:ext cx="173964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رابط با واحد IT؛ پشتیبانی، آموزش و رفع اشکال</a:t>
            </a:r>
            <a:endParaRPr lang="fa-IR" sz="1400" dirty="0">
              <a:cs typeface="B Mitra" panose="00000400000000000000" pitchFamily="2" charset="-78"/>
            </a:endParaRPr>
          </a:p>
        </p:txBody>
      </p:sp>
      <p:sp>
        <p:nvSpPr>
          <p:cNvPr id="72" name="Shape 28">
            <a:extLst>
              <a:ext uri="{FF2B5EF4-FFF2-40B4-BE49-F238E27FC236}">
                <a16:creationId xmlns:a16="http://schemas.microsoft.com/office/drawing/2014/main" id="{DF6933F4-3445-14CE-4E94-751C098F5D77}"/>
              </a:ext>
            </a:extLst>
          </p:cNvPr>
          <p:cNvSpPr/>
          <p:nvPr/>
        </p:nvSpPr>
        <p:spPr>
          <a:xfrm>
            <a:off x="1832995" y="3211305"/>
            <a:ext cx="188595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4" name="Shape 29">
            <a:extLst>
              <a:ext uri="{FF2B5EF4-FFF2-40B4-BE49-F238E27FC236}">
                <a16:creationId xmlns:a16="http://schemas.microsoft.com/office/drawing/2014/main" id="{FE6ED8A0-D4B9-E35B-2A6F-538274E6E0B2}"/>
              </a:ext>
            </a:extLst>
          </p:cNvPr>
          <p:cNvSpPr/>
          <p:nvPr/>
        </p:nvSpPr>
        <p:spPr>
          <a:xfrm>
            <a:off x="3078865" y="3321033"/>
            <a:ext cx="457200" cy="457200"/>
          </a:xfrm>
          <a:prstGeom prst="ellipse">
            <a:avLst/>
          </a:prstGeom>
          <a:solidFill>
            <a:srgbClr val="14A3A8"/>
          </a:solidFill>
          <a:ln w="12700">
            <a:solidFill>
              <a:srgbClr val="14A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6" name="Image 6" descr="preencoded.png">
            <a:extLst>
              <a:ext uri="{FF2B5EF4-FFF2-40B4-BE49-F238E27FC236}">
                <a16:creationId xmlns:a16="http://schemas.microsoft.com/office/drawing/2014/main" id="{9E14AEFD-44F1-9B6F-4CAE-A9CC8054E5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3165" y="3435333"/>
            <a:ext cx="228600" cy="228600"/>
          </a:xfrm>
          <a:prstGeom prst="rect">
            <a:avLst/>
          </a:prstGeom>
        </p:spPr>
      </p:pic>
      <p:sp>
        <p:nvSpPr>
          <p:cNvPr id="78" name="Text 30">
            <a:extLst>
              <a:ext uri="{FF2B5EF4-FFF2-40B4-BE49-F238E27FC236}">
                <a16:creationId xmlns:a16="http://schemas.microsoft.com/office/drawing/2014/main" id="{BA3ACA64-7422-A653-9B54-1B167A3E550C}"/>
              </a:ext>
            </a:extLst>
          </p:cNvPr>
          <p:cNvSpPr txBox="1"/>
          <p:nvPr/>
        </p:nvSpPr>
        <p:spPr>
          <a:xfrm>
            <a:off x="1906147" y="3851385"/>
            <a:ext cx="17396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600" b="1" dirty="0">
                <a:solidFill>
                  <a:srgbClr val="16323F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یکپارچگی RIS-PACS</a:t>
            </a:r>
            <a:endParaRPr lang="fa-IR" sz="1600" dirty="0">
              <a:cs typeface="B Mitra" panose="00000400000000000000" pitchFamily="2" charset="-78"/>
            </a:endParaRPr>
          </a:p>
        </p:txBody>
      </p:sp>
      <p:sp>
        <p:nvSpPr>
          <p:cNvPr id="80" name="Text 31">
            <a:extLst>
              <a:ext uri="{FF2B5EF4-FFF2-40B4-BE49-F238E27FC236}">
                <a16:creationId xmlns:a16="http://schemas.microsoft.com/office/drawing/2014/main" id="{244DB57D-D779-081E-20EF-DA2AA3F5030E}"/>
              </a:ext>
            </a:extLst>
          </p:cNvPr>
          <p:cNvSpPr txBox="1"/>
          <p:nvPr/>
        </p:nvSpPr>
        <p:spPr>
          <a:xfrm>
            <a:off x="1906147" y="4171425"/>
            <a:ext cx="173964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fa-IR" altLang="en-US" sz="1400" dirty="0">
                <a:solidFill>
                  <a:srgbClr val="5B7580"/>
                </a:solidFill>
                <a:latin typeface="Arial" pitchFamily="34" charset="0"/>
                <a:ea typeface="Arial" pitchFamily="34" charset="-122"/>
                <a:cs typeface="B Mitra" panose="00000400000000000000" pitchFamily="2" charset="-78"/>
              </a:rPr>
              <a:t>ورود اطلاعات بیمار فقط یک‌بار؛ سطوح دسترسی مصوب کمیته</a:t>
            </a:r>
            <a:endParaRPr lang="fa-IR" sz="14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3438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BA6C2-EBCF-BF70-0FFE-83945E3D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27</a:t>
            </a:fld>
            <a:endParaRPr lang="fa-IR" dirty="0"/>
          </a:p>
        </p:txBody>
      </p:sp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17182799-6E5E-70EA-D4F4-72D5D9769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628" y="541212"/>
            <a:ext cx="9144000" cy="5143500"/>
          </a:xfrm>
          <a:prstGeom prst="rect">
            <a:avLst/>
          </a:prstGeom>
        </p:spPr>
      </p:pic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F6D1487C-30D6-8DBA-97D7-D0BB688D8FD1}"/>
              </a:ext>
            </a:extLst>
          </p:cNvPr>
          <p:cNvSpPr/>
          <p:nvPr/>
        </p:nvSpPr>
        <p:spPr>
          <a:xfrm>
            <a:off x="1743533" y="745724"/>
            <a:ext cx="1629981" cy="378040"/>
          </a:xfrm>
          <a:prstGeom prst="roundRect">
            <a:avLst>
              <a:gd name="adj" fmla="val 50000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1F8D1E0E-3F78-2BCA-9AD9-601FA84D0846}"/>
              </a:ext>
            </a:extLst>
          </p:cNvPr>
          <p:cNvSpPr/>
          <p:nvPr/>
        </p:nvSpPr>
        <p:spPr>
          <a:xfrm>
            <a:off x="5979777" y="2262188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F8EC6C0D-AF0C-DB11-CB28-0ECC4F3A75AE}"/>
              </a:ext>
            </a:extLst>
          </p:cNvPr>
          <p:cNvSpPr/>
          <p:nvPr/>
        </p:nvSpPr>
        <p:spPr>
          <a:xfrm>
            <a:off x="1757820" y="2262188"/>
            <a:ext cx="4121944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CE141610-CA4D-0D8F-7A61-B4F0E28380FD}"/>
              </a:ext>
            </a:extLst>
          </p:cNvPr>
          <p:cNvSpPr/>
          <p:nvPr/>
        </p:nvSpPr>
        <p:spPr>
          <a:xfrm>
            <a:off x="5959019" y="3112963"/>
            <a:ext cx="4142702" cy="616716"/>
          </a:xfrm>
          <a:prstGeom prst="roundRect">
            <a:avLst>
              <a:gd name="adj" fmla="val 128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AD3E0768-697C-79AA-1E73-6D478019A734}"/>
              </a:ext>
            </a:extLst>
          </p:cNvPr>
          <p:cNvSpPr/>
          <p:nvPr/>
        </p:nvSpPr>
        <p:spPr>
          <a:xfrm>
            <a:off x="1722776" y="3112962"/>
            <a:ext cx="4142702" cy="595627"/>
          </a:xfrm>
          <a:prstGeom prst="roundRect">
            <a:avLst>
              <a:gd name="adj" fmla="val 1280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DBD54A52-FDBB-3466-5F31-5333A3C434E9}"/>
              </a:ext>
            </a:extLst>
          </p:cNvPr>
          <p:cNvSpPr/>
          <p:nvPr/>
        </p:nvSpPr>
        <p:spPr>
          <a:xfrm>
            <a:off x="1743534" y="3848238"/>
            <a:ext cx="8358188" cy="736475"/>
          </a:xfrm>
          <a:prstGeom prst="roundRect">
            <a:avLst>
              <a:gd name="adj" fmla="val 96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3E0C4B77-3B7B-7F2D-8614-FD98E21DE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982" y="745724"/>
            <a:ext cx="360181" cy="360181"/>
          </a:xfrm>
          <a:prstGeom prst="rect">
            <a:avLst/>
          </a:prstGeom>
        </p:spPr>
      </p:pic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D81EF67F-3A15-EEF0-E16A-AEE0888B0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690" y="2390774"/>
            <a:ext cx="114300" cy="128588"/>
          </a:xfrm>
          <a:prstGeom prst="rect">
            <a:avLst/>
          </a:prstGeom>
        </p:spPr>
      </p:pic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084EBD67-41F7-7CA7-9F9A-36C9CDA6C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446" y="2390774"/>
            <a:ext cx="114300" cy="128588"/>
          </a:xfrm>
          <a:prstGeom prst="rect">
            <a:avLst/>
          </a:prstGeom>
        </p:spPr>
      </p:pic>
      <p:pic>
        <p:nvPicPr>
          <p:cNvPr id="24" name="Picture 23" descr="image.png">
            <a:extLst>
              <a:ext uri="{FF2B5EF4-FFF2-40B4-BE49-F238E27FC236}">
                <a16:creationId xmlns:a16="http://schemas.microsoft.com/office/drawing/2014/main" id="{CABD60B9-3479-FDEF-A044-6F3FF1A6E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7402" y="3241550"/>
            <a:ext cx="128588" cy="128588"/>
          </a:xfrm>
          <a:prstGeom prst="rect">
            <a:avLst/>
          </a:prstGeom>
        </p:spPr>
      </p:pic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F571A202-1592-E9F8-F495-7E95E4023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871" y="3241550"/>
            <a:ext cx="142875" cy="128588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16AC0DF8-D690-EBCA-AE9F-77AB6D132D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5977" y="3913733"/>
            <a:ext cx="100013" cy="12858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7EBC0CF-D852-555E-23D9-8A1819833AAA}"/>
              </a:ext>
            </a:extLst>
          </p:cNvPr>
          <p:cNvSpPr txBox="1"/>
          <p:nvPr/>
        </p:nvSpPr>
        <p:spPr>
          <a:xfrm>
            <a:off x="1757820" y="848870"/>
            <a:ext cx="1468241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شواهد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 </a:t>
            </a: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ارزیابی</a:t>
            </a: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 و Red </a:t>
            </a:r>
            <a:r>
              <a:rPr kumimoji="0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Flags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369A1"/>
                </a:solidFill>
                <a:effectLst/>
                <a:uLnTx/>
                <a:uFillTx/>
                <a:latin typeface="Vazirmatn"/>
                <a:ea typeface="+mn-ea"/>
                <a:cs typeface="+mn-cs"/>
              </a:rPr>
              <a:t>b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srgbClr val="0369A1"/>
              </a:solidFill>
              <a:effectLst/>
              <a:uLnTx/>
              <a:uFillTx/>
              <a:latin typeface="Vazirmatn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DFE9F4-A1D4-7836-1DD7-6672178264FD}"/>
              </a:ext>
            </a:extLst>
          </p:cNvPr>
          <p:cNvSpPr txBox="1"/>
          <p:nvPr/>
        </p:nvSpPr>
        <p:spPr>
          <a:xfrm>
            <a:off x="5879764" y="841586"/>
            <a:ext cx="39504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راهنمای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ارزیاب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: </a:t>
            </a: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خطوط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قرمز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محور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2744"/>
                </a:solidFill>
                <a:effectLst/>
                <a:uLnTx/>
                <a:uFillTx/>
                <a:latin typeface="Vazirmatn"/>
                <a:cs typeface="B Titr" panose="00000700000000000000" pitchFamily="2" charset="-78"/>
              </a:rPr>
              <a:t> ب-۷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CD94D4-C9DE-5CD5-C5E8-1AD09129CF73}"/>
              </a:ext>
            </a:extLst>
          </p:cNvPr>
          <p:cNvSpPr txBox="1"/>
          <p:nvPr/>
        </p:nvSpPr>
        <p:spPr>
          <a:xfrm>
            <a:off x="6094077" y="2630425"/>
            <a:ext cx="370760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اخذ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رضایت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مکتوب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ولی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قانونی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قبل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تزریق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ماده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حاجب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پروسیجرهای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تهاجمی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B84669-1C77-3DF3-D184-A4AB6E09D2A5}"/>
              </a:ext>
            </a:extLst>
          </p:cNvPr>
          <p:cNvSpPr txBox="1"/>
          <p:nvPr/>
        </p:nvSpPr>
        <p:spPr>
          <a:xfrm>
            <a:off x="1879265" y="2591231"/>
            <a:ext cx="370760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القای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سدیشن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عمیق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بدون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متخصص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بیهوشی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وجود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ترالی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احیا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تجهیزات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چک‌شده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محل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3AF5B34-F292-FEB1-96E7-0BCD9F2AF907}"/>
              </a:ext>
            </a:extLst>
          </p:cNvPr>
          <p:cNvSpPr txBox="1"/>
          <p:nvPr/>
        </p:nvSpPr>
        <p:spPr>
          <a:xfrm>
            <a:off x="6414876" y="3345997"/>
            <a:ext cx="3386807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فعالیت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بخش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بدون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تاییدیه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انرژی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اتمی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انتصاب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همزمان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مرکز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درمانی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48242E-5207-DC3C-2139-2A0F6CCAE979}"/>
              </a:ext>
            </a:extLst>
          </p:cNvPr>
          <p:cNvSpPr txBox="1"/>
          <p:nvPr/>
        </p:nvSpPr>
        <p:spPr>
          <a:xfrm>
            <a:off x="1993657" y="3350952"/>
            <a:ext cx="352968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نبود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شواهد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تماس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تلفنی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فوری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لاگ‌بوک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یافته‌های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حیاتی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اورژانس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معالج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89411F1-9D2C-7A7D-450A-A670CCD79BE9}"/>
              </a:ext>
            </a:extLst>
          </p:cNvPr>
          <p:cNvSpPr txBox="1"/>
          <p:nvPr/>
        </p:nvSpPr>
        <p:spPr>
          <a:xfrm>
            <a:off x="1743534" y="4175687"/>
            <a:ext cx="7958138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۱.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بررسی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لاگ‌بوک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نتایج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انطباق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پرونده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| ۲.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مشاهده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تصادفی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فرآیند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شناسایی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دوشناسه‌ای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بیمار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بر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بالین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| ۳.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بازرسی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روپوش‌های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سربی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،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تیروئیدبندها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تاریخ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تست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دوزیمتری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| ۴.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تست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اتصال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شبکه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PACS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پرونده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الکترونیک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| ۵.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ممیزی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مستندات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تحلیل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ریجکت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فیلم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اقدامات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اصلاحی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فنی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C9A7B5-1F2B-938C-1125-8CD6B7299381}"/>
              </a:ext>
            </a:extLst>
          </p:cNvPr>
          <p:cNvSpPr txBox="1"/>
          <p:nvPr/>
        </p:nvSpPr>
        <p:spPr>
          <a:xfrm>
            <a:off x="6094077" y="2371712"/>
            <a:ext cx="3657600" cy="1710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انجام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مداخله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تهاجمی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بدون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رضایت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آگاهانه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4BC91B0-A8D0-CB07-7BB5-5BF9A723115C}"/>
              </a:ext>
            </a:extLst>
          </p:cNvPr>
          <p:cNvSpPr txBox="1"/>
          <p:nvPr/>
        </p:nvSpPr>
        <p:spPr>
          <a:xfrm>
            <a:off x="2051814" y="2390774"/>
            <a:ext cx="3505383" cy="1710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حضور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مقیم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پزشک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بیهوشی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بیهوشی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/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سدیشن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5D83C8-C5CB-B5AF-F595-D5B4C6F1EC1D}"/>
              </a:ext>
            </a:extLst>
          </p:cNvPr>
          <p:cNvSpPr txBox="1"/>
          <p:nvPr/>
        </p:nvSpPr>
        <p:spPr>
          <a:xfrm>
            <a:off x="6229139" y="3148684"/>
            <a:ext cx="3522538" cy="1710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انقضای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پروانه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کار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با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اشعه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یا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غیبت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مسئول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فیزیک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72E6F4-76AC-7A33-8FF9-12C2FF56C43B}"/>
              </a:ext>
            </a:extLst>
          </p:cNvPr>
          <p:cNvSpPr txBox="1"/>
          <p:nvPr/>
        </p:nvSpPr>
        <p:spPr>
          <a:xfrm>
            <a:off x="2023666" y="3187758"/>
            <a:ext cx="3469664" cy="1710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1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عدم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ثبت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و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اعلام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گزارش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نتایج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بحرانی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(Critical Call)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5AE92D7-8774-4654-744B-0D5EBBA8113F}"/>
              </a:ext>
            </a:extLst>
          </p:cNvPr>
          <p:cNvSpPr txBox="1"/>
          <p:nvPr/>
        </p:nvSpPr>
        <p:spPr>
          <a:xfrm>
            <a:off x="4151252" y="3869327"/>
            <a:ext cx="5518272" cy="1710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ts val="12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پنج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گام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طلایی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میدانی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ارزیاب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در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بدو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ورود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به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واحد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Vazirmatn"/>
                <a:cs typeface="B Mitra" panose="00000400000000000000" pitchFamily="2" charset="-78"/>
              </a:rPr>
              <a:t>تصویربرداری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Vazirmatn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2541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09CDAC-B046-4C16-2603-A946BF2B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pPr/>
              <a:t>28</a:t>
            </a:fld>
            <a:endParaRPr lang="fa-IR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3C61D8D6-330F-EDBF-7906-27E86FDD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946" y="917756"/>
            <a:ext cx="4023360" cy="402336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17BD8E1B-52C9-5E08-E926-1D77523FD7E5}"/>
              </a:ext>
            </a:extLst>
          </p:cNvPr>
          <p:cNvSpPr txBox="1"/>
          <p:nvPr/>
        </p:nvSpPr>
        <p:spPr>
          <a:xfrm>
            <a:off x="5680186" y="917756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3600" b="1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جمع‌بندی</a:t>
            </a:r>
            <a:endParaRPr lang="fa-IR" sz="3600" dirty="0">
              <a:cs typeface="B Titr" panose="00000700000000000000" pitchFamily="2" charset="-78"/>
            </a:endParaRPr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5D48F192-A968-830E-C5D2-4EFA120D40C6}"/>
              </a:ext>
            </a:extLst>
          </p:cNvPr>
          <p:cNvSpPr/>
          <p:nvPr/>
        </p:nvSpPr>
        <p:spPr>
          <a:xfrm>
            <a:off x="9292066" y="1877876"/>
            <a:ext cx="594360" cy="5943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2B180688-5DB8-1002-781F-61CDD9239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656" y="2026466"/>
            <a:ext cx="297180" cy="297180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9C30D727-E357-596B-AA73-19680C907FD1}"/>
              </a:ext>
            </a:extLst>
          </p:cNvPr>
          <p:cNvSpPr txBox="1"/>
          <p:nvPr/>
        </p:nvSpPr>
        <p:spPr>
          <a:xfrm>
            <a:off x="5680186" y="1877876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ایمنی پرتو و میدان مغناطیسی همیشه در اولویت است.</a:t>
            </a:r>
            <a:endParaRPr lang="fa-IR" sz="1400" dirty="0">
              <a:cs typeface="B Titr" panose="00000700000000000000" pitchFamily="2" charset="-78"/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ED987118-EF68-375C-ED34-73C8D5868E9F}"/>
              </a:ext>
            </a:extLst>
          </p:cNvPr>
          <p:cNvSpPr/>
          <p:nvPr/>
        </p:nvSpPr>
        <p:spPr>
          <a:xfrm>
            <a:off x="9292066" y="2700836"/>
            <a:ext cx="594360" cy="5943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A8DA481C-2EDC-07D3-2A61-FF38CA02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0656" y="2849426"/>
            <a:ext cx="297180" cy="297180"/>
          </a:xfrm>
          <a:prstGeom prst="rect">
            <a:avLst/>
          </a:prstGeom>
        </p:spPr>
      </p:pic>
      <p:sp>
        <p:nvSpPr>
          <p:cNvPr id="18" name="Text 4">
            <a:extLst>
              <a:ext uri="{FF2B5EF4-FFF2-40B4-BE49-F238E27FC236}">
                <a16:creationId xmlns:a16="http://schemas.microsoft.com/office/drawing/2014/main" id="{8D22D5B7-DF15-C534-3918-EB8ED8D1B0FC}"/>
              </a:ext>
            </a:extLst>
          </p:cNvPr>
          <p:cNvSpPr txBox="1"/>
          <p:nvPr/>
        </p:nvSpPr>
        <p:spPr>
          <a:xfrm>
            <a:off x="5680186" y="2700836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آمادگی و آموزش بیمار، پایه خدمات ایمن است.</a:t>
            </a:r>
            <a:endParaRPr lang="fa-IR" sz="1400" dirty="0">
              <a:cs typeface="B Titr" panose="00000700000000000000" pitchFamily="2" charset="-78"/>
            </a:endParaRPr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3FDDFB60-E6D5-D15A-E576-D9E2BE7CB223}"/>
              </a:ext>
            </a:extLst>
          </p:cNvPr>
          <p:cNvSpPr/>
          <p:nvPr/>
        </p:nvSpPr>
        <p:spPr>
          <a:xfrm>
            <a:off x="9292066" y="3523796"/>
            <a:ext cx="594360" cy="5943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0343B448-A4F9-D711-F82B-DB516E374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0656" y="3672386"/>
            <a:ext cx="297180" cy="297180"/>
          </a:xfrm>
          <a:prstGeom prst="rect">
            <a:avLst/>
          </a:prstGeom>
        </p:spPr>
      </p:pic>
      <p:sp>
        <p:nvSpPr>
          <p:cNvPr id="24" name="Text 6">
            <a:extLst>
              <a:ext uri="{FF2B5EF4-FFF2-40B4-BE49-F238E27FC236}">
                <a16:creationId xmlns:a16="http://schemas.microsoft.com/office/drawing/2014/main" id="{DE28D82F-283E-AC27-F7CA-8661CED67757}"/>
              </a:ext>
            </a:extLst>
          </p:cNvPr>
          <p:cNvSpPr txBox="1"/>
          <p:nvPr/>
        </p:nvSpPr>
        <p:spPr>
          <a:xfrm>
            <a:off x="5680186" y="3523796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کیفیت یعنی زمان‌سنجی، نظارت و گزارش به‌موقع نتایج بحرانی</a:t>
            </a:r>
            <a:endParaRPr lang="fa-IR" sz="1400" dirty="0">
              <a:cs typeface="B Titr" panose="00000700000000000000" pitchFamily="2" charset="-78"/>
            </a:endParaRPr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6F6585D3-845D-5F29-E3D3-BCBD0D84FCCD}"/>
              </a:ext>
            </a:extLst>
          </p:cNvPr>
          <p:cNvSpPr/>
          <p:nvPr/>
        </p:nvSpPr>
        <p:spPr>
          <a:xfrm>
            <a:off x="9292066" y="4346756"/>
            <a:ext cx="594360" cy="5943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B0EE09CA-C4CB-6A3C-DCFF-675E24ADB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0656" y="4495346"/>
            <a:ext cx="297180" cy="297180"/>
          </a:xfrm>
          <a:prstGeom prst="rect">
            <a:avLst/>
          </a:prstGeom>
        </p:spPr>
      </p:pic>
      <p:sp>
        <p:nvSpPr>
          <p:cNvPr id="30" name="Text 8">
            <a:extLst>
              <a:ext uri="{FF2B5EF4-FFF2-40B4-BE49-F238E27FC236}">
                <a16:creationId xmlns:a16="http://schemas.microsoft.com/office/drawing/2014/main" id="{127241AF-3171-7FA3-7409-05AE87A91B88}"/>
              </a:ext>
            </a:extLst>
          </p:cNvPr>
          <p:cNvSpPr txBox="1"/>
          <p:nvPr/>
        </p:nvSpPr>
        <p:spPr>
          <a:xfrm>
            <a:off x="5680186" y="4346756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fa-IR" altLang="en-US" sz="1400" dirty="0">
                <a:latin typeface="Arial" pitchFamily="34" charset="0"/>
                <a:ea typeface="Arial" pitchFamily="34" charset="-122"/>
                <a:cs typeface="B Titr" panose="00000700000000000000" pitchFamily="2" charset="-78"/>
              </a:rPr>
              <a:t>یکپارچگی HIS/PACS با شناسه واحد بیمار</a:t>
            </a:r>
            <a:endParaRPr lang="fa-IR" sz="1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365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39DA9090-14D4-317A-1260-D98E77DD9CAF}"/>
              </a:ext>
            </a:extLst>
          </p:cNvPr>
          <p:cNvGrpSpPr/>
          <p:nvPr/>
        </p:nvGrpSpPr>
        <p:grpSpPr>
          <a:xfrm rot="-5400000">
            <a:off x="8317943" y="-2717246"/>
            <a:ext cx="852016" cy="6591299"/>
            <a:chOff x="0" y="0"/>
            <a:chExt cx="297823" cy="2764783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B477443A-F0B4-15CF-C342-DED6B41DD4C4}"/>
                </a:ext>
              </a:extLst>
            </p:cNvPr>
            <p:cNvSpPr/>
            <p:nvPr/>
          </p:nvSpPr>
          <p:spPr>
            <a:xfrm>
              <a:off x="0" y="0"/>
              <a:ext cx="297823" cy="2764783"/>
            </a:xfrm>
            <a:custGeom>
              <a:avLst/>
              <a:gdLst/>
              <a:ahLst/>
              <a:cxnLst/>
              <a:rect l="l" t="t" r="r" b="b"/>
              <a:pathLst>
                <a:path w="297823" h="2764783">
                  <a:moveTo>
                    <a:pt x="109543" y="0"/>
                  </a:moveTo>
                  <a:lnTo>
                    <a:pt x="188280" y="0"/>
                  </a:lnTo>
                  <a:cubicBezTo>
                    <a:pt x="217333" y="0"/>
                    <a:pt x="245196" y="11541"/>
                    <a:pt x="265739" y="32084"/>
                  </a:cubicBezTo>
                  <a:cubicBezTo>
                    <a:pt x="286282" y="52628"/>
                    <a:pt x="297823" y="80490"/>
                    <a:pt x="297823" y="109543"/>
                  </a:cubicBezTo>
                  <a:lnTo>
                    <a:pt x="297823" y="2655241"/>
                  </a:lnTo>
                  <a:cubicBezTo>
                    <a:pt x="297823" y="2684293"/>
                    <a:pt x="286282" y="2712156"/>
                    <a:pt x="265739" y="2732699"/>
                  </a:cubicBezTo>
                  <a:cubicBezTo>
                    <a:pt x="245196" y="2753242"/>
                    <a:pt x="217333" y="2764783"/>
                    <a:pt x="188280" y="2764783"/>
                  </a:cubicBezTo>
                  <a:lnTo>
                    <a:pt x="109543" y="2764783"/>
                  </a:lnTo>
                  <a:cubicBezTo>
                    <a:pt x="80490" y="2764783"/>
                    <a:pt x="52628" y="2753242"/>
                    <a:pt x="32084" y="2732699"/>
                  </a:cubicBezTo>
                  <a:cubicBezTo>
                    <a:pt x="11541" y="2712156"/>
                    <a:pt x="0" y="2684293"/>
                    <a:pt x="0" y="2655241"/>
                  </a:cubicBezTo>
                  <a:lnTo>
                    <a:pt x="0" y="109543"/>
                  </a:lnTo>
                  <a:cubicBezTo>
                    <a:pt x="0" y="80490"/>
                    <a:pt x="11541" y="52628"/>
                    <a:pt x="32084" y="32084"/>
                  </a:cubicBezTo>
                  <a:cubicBezTo>
                    <a:pt x="52628" y="11541"/>
                    <a:pt x="80490" y="0"/>
                    <a:pt x="109543" y="0"/>
                  </a:cubicBez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B83290CB-2AEE-A609-072C-5776EDB2E511}"/>
                </a:ext>
              </a:extLst>
            </p:cNvPr>
            <p:cNvSpPr txBox="1"/>
            <p:nvPr/>
          </p:nvSpPr>
          <p:spPr>
            <a:xfrm>
              <a:off x="0" y="-38100"/>
              <a:ext cx="297823" cy="2802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TextBox 15">
            <a:extLst>
              <a:ext uri="{FF2B5EF4-FFF2-40B4-BE49-F238E27FC236}">
                <a16:creationId xmlns:a16="http://schemas.microsoft.com/office/drawing/2014/main" id="{5816E8ED-DF63-523F-39BE-B57D9DF2F6BB}"/>
              </a:ext>
            </a:extLst>
          </p:cNvPr>
          <p:cNvSpPr txBox="1"/>
          <p:nvPr/>
        </p:nvSpPr>
        <p:spPr>
          <a:xfrm>
            <a:off x="6501794" y="154765"/>
            <a:ext cx="4632845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5599"/>
              </a:lnSpc>
            </a:pPr>
            <a:r>
              <a:rPr lang="fa-IR" sz="3999" b="1" dirty="0">
                <a:solidFill>
                  <a:srgbClr val="FFFFFF"/>
                </a:solidFill>
                <a:latin typeface="Montserrat Bold"/>
                <a:ea typeface="Montserrat Bold"/>
                <a:cs typeface="B Titr" panose="00000700000000000000" pitchFamily="2" charset="-78"/>
                <a:sym typeface="Montserrat Bold"/>
                <a:rtl/>
              </a:rPr>
              <a:t>پیام های کلیدی</a:t>
            </a:r>
            <a:endParaRPr lang="ar-EG" sz="3999" b="1" dirty="0">
              <a:solidFill>
                <a:srgbClr val="FFFFFF"/>
              </a:solidFill>
              <a:latin typeface="Montserrat Bold"/>
              <a:ea typeface="Montserrat Bold"/>
              <a:cs typeface="B Titr" panose="00000700000000000000" pitchFamily="2" charset="-78"/>
              <a:sym typeface="Montserrat Bold"/>
              <a:rtl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4019B-63E8-7062-C719-8F60B8D7957A}"/>
              </a:ext>
            </a:extLst>
          </p:cNvPr>
          <p:cNvSpPr txBox="1"/>
          <p:nvPr/>
        </p:nvSpPr>
        <p:spPr>
          <a:xfrm>
            <a:off x="1710314" y="1473969"/>
            <a:ext cx="9797143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200000"/>
              </a:lnSpc>
              <a:buBlip>
                <a:blip r:embed="rId2"/>
              </a:buBlip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ایمنی بیمار در اولویت مطلق </a:t>
            </a:r>
          </a:p>
          <a:p>
            <a:pPr marL="457200" indent="-457200" algn="r" rtl="1">
              <a:lnSpc>
                <a:spcPct val="200000"/>
              </a:lnSpc>
              <a:buBlip>
                <a:blip r:embed="rId2"/>
              </a:buBlip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بهبود مستمر کیفیت، یک فرهنگ سازمانی</a:t>
            </a:r>
          </a:p>
          <a:p>
            <a:pPr marL="457200" indent="-457200" algn="r" rtl="1">
              <a:lnSpc>
                <a:spcPct val="200000"/>
              </a:lnSpc>
              <a:buBlip>
                <a:blip r:embed="rId2"/>
              </a:buBlip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تصمیم گیری مبتنی بر شواهد و نتایج متوازن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B05866-C4AA-EA05-90B7-A3AD95A7E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373" y="220516"/>
            <a:ext cx="716032" cy="718145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CD3852-4BDC-0364-F50F-5BCF080C2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A71B7-0A2A-431D-8F26-0B99C1A40EAA}" type="slidenum">
              <a:rPr lang="fa-IR" smtClean="0"/>
              <a:t>29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50727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F565806-BC77-92EC-835E-4D55CCDB42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" y="1"/>
            <a:ext cx="12190359" cy="6962504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9D188905-57B5-3E09-DBFF-BC536D6535B9}"/>
              </a:ext>
            </a:extLst>
          </p:cNvPr>
          <p:cNvSpPr/>
          <p:nvPr/>
        </p:nvSpPr>
        <p:spPr>
          <a:xfrm>
            <a:off x="-324890" y="4993804"/>
            <a:ext cx="3902765" cy="1920694"/>
          </a:xfrm>
          <a:custGeom>
            <a:avLst/>
            <a:gdLst/>
            <a:ahLst/>
            <a:cxnLst/>
            <a:rect l="l" t="t" r="r" b="b"/>
            <a:pathLst>
              <a:path w="7669889" h="4169631">
                <a:moveTo>
                  <a:pt x="0" y="0"/>
                </a:moveTo>
                <a:lnTo>
                  <a:pt x="7669889" y="0"/>
                </a:lnTo>
                <a:lnTo>
                  <a:pt x="7669889" y="4169631"/>
                </a:lnTo>
                <a:lnTo>
                  <a:pt x="0" y="4169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a-I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E0B0C26-CF58-74EE-8AD5-59FED239735B}"/>
              </a:ext>
            </a:extLst>
          </p:cNvPr>
          <p:cNvSpPr/>
          <p:nvPr/>
        </p:nvSpPr>
        <p:spPr>
          <a:xfrm flipH="1" flipV="1">
            <a:off x="7981745" y="0"/>
            <a:ext cx="4246777" cy="2133363"/>
          </a:xfrm>
          <a:custGeom>
            <a:avLst/>
            <a:gdLst/>
            <a:ahLst/>
            <a:cxnLst/>
            <a:rect l="l" t="t" r="r" b="b"/>
            <a:pathLst>
              <a:path w="7495136" h="4074629">
                <a:moveTo>
                  <a:pt x="7495136" y="4074629"/>
                </a:moveTo>
                <a:lnTo>
                  <a:pt x="0" y="4074629"/>
                </a:lnTo>
                <a:lnTo>
                  <a:pt x="0" y="0"/>
                </a:lnTo>
                <a:lnTo>
                  <a:pt x="7495136" y="0"/>
                </a:lnTo>
                <a:lnTo>
                  <a:pt x="7495136" y="407462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a-I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0BDD69-BE2F-4EC7-C3AA-EDE0C3BAA518}"/>
              </a:ext>
            </a:extLst>
          </p:cNvPr>
          <p:cNvGrpSpPr/>
          <p:nvPr/>
        </p:nvGrpSpPr>
        <p:grpSpPr>
          <a:xfrm>
            <a:off x="4346613" y="6214888"/>
            <a:ext cx="7865965" cy="568979"/>
            <a:chOff x="0" y="-38100"/>
            <a:chExt cx="3132451" cy="248294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0464AB07-D2E3-6876-546C-BA6DA8AA55D1}"/>
                </a:ext>
              </a:extLst>
            </p:cNvPr>
            <p:cNvSpPr/>
            <p:nvPr/>
          </p:nvSpPr>
          <p:spPr>
            <a:xfrm>
              <a:off x="0" y="0"/>
              <a:ext cx="3132451" cy="210194"/>
            </a:xfrm>
            <a:custGeom>
              <a:avLst/>
              <a:gdLst/>
              <a:ahLst/>
              <a:cxnLst/>
              <a:rect l="l" t="t" r="r" b="b"/>
              <a:pathLst>
                <a:path w="3132451" h="210194">
                  <a:moveTo>
                    <a:pt x="0" y="0"/>
                  </a:moveTo>
                  <a:lnTo>
                    <a:pt x="3132451" y="0"/>
                  </a:lnTo>
                  <a:lnTo>
                    <a:pt x="3132451" y="210194"/>
                  </a:lnTo>
                  <a:lnTo>
                    <a:pt x="0" y="210194"/>
                  </a:lnTo>
                  <a:close/>
                </a:path>
              </a:pathLst>
            </a:custGeom>
            <a:solidFill>
              <a:srgbClr val="1B294A"/>
            </a:solidFill>
          </p:spPr>
          <p:txBody>
            <a:bodyPr/>
            <a:lstStyle/>
            <a:p>
              <a:endParaRPr lang="fa-IR"/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F5F02CB6-8DAE-BCA6-DBED-E034F04387D2}"/>
                </a:ext>
              </a:extLst>
            </p:cNvPr>
            <p:cNvSpPr txBox="1"/>
            <p:nvPr/>
          </p:nvSpPr>
          <p:spPr>
            <a:xfrm>
              <a:off x="0" y="-38100"/>
              <a:ext cx="3132451" cy="24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C2DB0591-B086-7717-27F2-09B93FAA0574}"/>
              </a:ext>
            </a:extLst>
          </p:cNvPr>
          <p:cNvSpPr/>
          <p:nvPr/>
        </p:nvSpPr>
        <p:spPr>
          <a:xfrm>
            <a:off x="4948138" y="300736"/>
            <a:ext cx="2262077" cy="2785364"/>
          </a:xfrm>
          <a:custGeom>
            <a:avLst/>
            <a:gdLst/>
            <a:ahLst/>
            <a:cxnLst/>
            <a:rect l="l" t="t" r="r" b="b"/>
            <a:pathLst>
              <a:path w="3113876" h="3933041">
                <a:moveTo>
                  <a:pt x="0" y="0"/>
                </a:moveTo>
                <a:lnTo>
                  <a:pt x="3113876" y="0"/>
                </a:lnTo>
                <a:lnTo>
                  <a:pt x="3113876" y="3933041"/>
                </a:lnTo>
                <a:lnTo>
                  <a:pt x="0" y="39330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a-IR" dirty="0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9CBBF05-5F6B-28B9-0238-66D5A95806E0}"/>
              </a:ext>
            </a:extLst>
          </p:cNvPr>
          <p:cNvSpPr txBox="1"/>
          <p:nvPr/>
        </p:nvSpPr>
        <p:spPr>
          <a:xfrm>
            <a:off x="1387981" y="2572555"/>
            <a:ext cx="9145890" cy="139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lnSpc>
                <a:spcPts val="13142"/>
              </a:lnSpc>
            </a:pPr>
            <a:r>
              <a:rPr lang="ar-EG" sz="3600" dirty="0">
                <a:solidFill>
                  <a:srgbClr val="1B294A"/>
                </a:solidFill>
                <a:latin typeface="Lalezar"/>
                <a:ea typeface="Lalezar"/>
                <a:cs typeface="B Titr" panose="00000700000000000000" pitchFamily="2" charset="-78"/>
                <a:sym typeface="Lalezar"/>
                <a:rtl/>
              </a:rPr>
              <a:t>با تشکر از توجه شما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BE33E73-A079-4195-EE6D-8DC029500D61}"/>
              </a:ext>
            </a:extLst>
          </p:cNvPr>
          <p:cNvSpPr txBox="1"/>
          <p:nvPr/>
        </p:nvSpPr>
        <p:spPr>
          <a:xfrm>
            <a:off x="4654918" y="6251910"/>
            <a:ext cx="7306873" cy="467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ts val="3919"/>
              </a:lnSpc>
            </a:pPr>
            <a:r>
              <a:rPr lang="ar-EG" sz="2400" b="1" dirty="0">
                <a:solidFill>
                  <a:srgbClr val="FFFFFF"/>
                </a:solidFill>
                <a:latin typeface="XM Yekan Bold"/>
                <a:ea typeface="XM Yekan Bold"/>
                <a:cs typeface="B Yekan" panose="00000400000000000000" pitchFamily="2" charset="-78"/>
                <a:sym typeface="XM Yekan Bold"/>
                <a:rtl/>
              </a:rPr>
              <a:t>موسسه عالی توسعه و تربیت مدیران نظام سلامت ایران(معتمد)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FBE104F5-E099-0F53-CC99-A24C4C2F6739}"/>
              </a:ext>
            </a:extLst>
          </p:cNvPr>
          <p:cNvSpPr txBox="1"/>
          <p:nvPr/>
        </p:nvSpPr>
        <p:spPr>
          <a:xfrm>
            <a:off x="8696874" y="4901718"/>
            <a:ext cx="2840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sz="2800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rPr>
              <a:t>راه‌های ارتباطی معتمد</a:t>
            </a:r>
            <a:endParaRPr lang="en-US" sz="2800" dirty="0">
              <a:solidFill>
                <a:srgbClr val="002060"/>
              </a:solidFill>
              <a:latin typeface="Lalezar" panose="00000500000000000000" pitchFamily="2" charset="-78"/>
              <a:cs typeface="Lalezar" panose="00000500000000000000" pitchFamily="2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207153-B9E0-F9CB-CAE3-6481B6BB2FE1}"/>
              </a:ext>
            </a:extLst>
          </p:cNvPr>
          <p:cNvGrpSpPr/>
          <p:nvPr/>
        </p:nvGrpSpPr>
        <p:grpSpPr>
          <a:xfrm>
            <a:off x="516011" y="4155359"/>
            <a:ext cx="8172751" cy="597092"/>
            <a:chOff x="5171500" y="6972300"/>
            <a:chExt cx="8011100" cy="587196"/>
          </a:xfrm>
        </p:grpSpPr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FCC85D84-A09F-EB02-ED4D-6FCFF8D2D0F8}"/>
                </a:ext>
              </a:extLst>
            </p:cNvPr>
            <p:cNvSpPr txBox="1"/>
            <p:nvPr/>
          </p:nvSpPr>
          <p:spPr>
            <a:xfrm>
              <a:off x="12039600" y="7190164"/>
              <a:ext cx="811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آدرس: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9DC6B9CA-BF7B-6052-BD80-DFC8D2155B48}"/>
                </a:ext>
              </a:extLst>
            </p:cNvPr>
            <p:cNvSpPr txBox="1"/>
            <p:nvPr/>
          </p:nvSpPr>
          <p:spPr>
            <a:xfrm>
              <a:off x="5171500" y="7190164"/>
              <a:ext cx="7057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تهران-بلوار ایوانک شرقی- وزارت بهداشت، درمان و آموزش پزشکی- بلوک </a:t>
              </a:r>
              <a:r>
                <a:rPr lang="en-US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C</a:t>
              </a:r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 طبقه 13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pic>
          <p:nvPicPr>
            <p:cNvPr id="22" name="Picture 21" descr="Address Generic Flat icon | Freepik">
              <a:extLst>
                <a:ext uri="{FF2B5EF4-FFF2-40B4-BE49-F238E27FC236}">
                  <a16:creationId xmlns:a16="http://schemas.microsoft.com/office/drawing/2014/main" id="{B4D42435-14F0-C220-8453-9F1E25DB1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4365" y="6972300"/>
              <a:ext cx="498235" cy="498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795AD1-E12E-2282-2785-9689A31D2454}"/>
              </a:ext>
            </a:extLst>
          </p:cNvPr>
          <p:cNvGrpSpPr/>
          <p:nvPr/>
        </p:nvGrpSpPr>
        <p:grpSpPr>
          <a:xfrm>
            <a:off x="3786798" y="4851826"/>
            <a:ext cx="4901964" cy="550256"/>
            <a:chOff x="9651741" y="7613119"/>
            <a:chExt cx="3551526" cy="487229"/>
          </a:xfrm>
        </p:grpSpPr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F1149257-F18C-BBF9-937D-163368F7640C}"/>
                </a:ext>
              </a:extLst>
            </p:cNvPr>
            <p:cNvSpPr txBox="1"/>
            <p:nvPr/>
          </p:nvSpPr>
          <p:spPr>
            <a:xfrm>
              <a:off x="12179460" y="7707077"/>
              <a:ext cx="6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تلفن: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0D164AE7-497F-F0D6-7397-0E19A919AA07}"/>
                </a:ext>
              </a:extLst>
            </p:cNvPr>
            <p:cNvSpPr txBox="1"/>
            <p:nvPr/>
          </p:nvSpPr>
          <p:spPr>
            <a:xfrm>
              <a:off x="10859015" y="7720962"/>
              <a:ext cx="1569165" cy="379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81452878-021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262B74DE-09B9-78FD-097B-3A3E06DC14EF}"/>
                </a:ext>
              </a:extLst>
            </p:cNvPr>
            <p:cNvSpPr txBox="1"/>
            <p:nvPr/>
          </p:nvSpPr>
          <p:spPr>
            <a:xfrm>
              <a:off x="9651741" y="7711593"/>
              <a:ext cx="18434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en-US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/</a:t>
              </a:r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81452883-021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514B633-35B4-3E62-BEA0-D1F3F8D7F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46067" y="7613119"/>
              <a:ext cx="457200" cy="4572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88C458-E164-9B61-6DFB-D54664226FCA}"/>
              </a:ext>
            </a:extLst>
          </p:cNvPr>
          <p:cNvGrpSpPr/>
          <p:nvPr/>
        </p:nvGrpSpPr>
        <p:grpSpPr>
          <a:xfrm>
            <a:off x="2547484" y="5531433"/>
            <a:ext cx="6141655" cy="373240"/>
            <a:chOff x="7669450" y="8165370"/>
            <a:chExt cx="5577388" cy="544341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03880FB3-E670-0040-280A-5D3FDDCE0AA5}"/>
                </a:ext>
              </a:extLst>
            </p:cNvPr>
            <p:cNvSpPr txBox="1"/>
            <p:nvPr/>
          </p:nvSpPr>
          <p:spPr>
            <a:xfrm>
              <a:off x="9849543" y="8249344"/>
              <a:ext cx="2877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fa-IR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وبسایت و شبکه‌های اجتماعی:</a:t>
              </a:r>
              <a:endParaRPr lang="en-US" dirty="0">
                <a:solidFill>
                  <a:srgbClr val="002060"/>
                </a:solidFill>
                <a:latin typeface="Lalezar" panose="00000500000000000000" pitchFamily="2" charset="-78"/>
                <a:cs typeface="Lalezar" panose="00000500000000000000" pitchFamily="2" charset="-78"/>
              </a:endParaRP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14F9C861-1E9F-B3B7-29AB-845BB500CFB1}"/>
                </a:ext>
              </a:extLst>
            </p:cNvPr>
            <p:cNvSpPr txBox="1"/>
            <p:nvPr/>
          </p:nvSpPr>
          <p:spPr>
            <a:xfrm>
              <a:off x="7669450" y="8287446"/>
              <a:ext cx="2877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en-US" dirty="0">
                  <a:solidFill>
                    <a:srgbClr val="002060"/>
                  </a:solidFill>
                  <a:latin typeface="Lalezar" panose="00000500000000000000" pitchFamily="2" charset="-78"/>
                  <a:cs typeface="Lalezar" panose="00000500000000000000" pitchFamily="2" charset="-78"/>
                </a:rPr>
                <a:t>https://zil.ink/hmdi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08D0FD-51C7-9014-DACC-14644E594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2497" y="8165370"/>
              <a:ext cx="544341" cy="54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048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4020</Words>
  <Application>Microsoft Office PowerPoint</Application>
  <PresentationFormat>Widescreen</PresentationFormat>
  <Paragraphs>488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49" baseType="lpstr">
      <vt:lpstr>Arial</vt:lpstr>
      <vt:lpstr>B Zar</vt:lpstr>
      <vt:lpstr>Calibri</vt:lpstr>
      <vt:lpstr>Calibri Light</vt:lpstr>
      <vt:lpstr>Lalezar</vt:lpstr>
      <vt:lpstr>Montserrat Bold</vt:lpstr>
      <vt:lpstr>Open Sans</vt:lpstr>
      <vt:lpstr>Open Sans Bold</vt:lpstr>
      <vt:lpstr>Tahoma</vt:lpstr>
      <vt:lpstr>Vazirmatn</vt:lpstr>
      <vt:lpstr>XB Titre</vt:lpstr>
      <vt:lpstr>XM Yekan</vt:lpstr>
      <vt:lpstr>XM Yekan Bold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عنوان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Mahnaz</cp:lastModifiedBy>
  <cp:revision>107</cp:revision>
  <dcterms:created xsi:type="dcterms:W3CDTF">2025-01-04T20:13:09Z</dcterms:created>
  <dcterms:modified xsi:type="dcterms:W3CDTF">2026-10-03T15:52:14Z</dcterms:modified>
</cp:coreProperties>
</file>